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14" r:id="rId2"/>
    <p:sldId id="488" r:id="rId3"/>
    <p:sldId id="682" r:id="rId4"/>
    <p:sldId id="643" r:id="rId5"/>
    <p:sldId id="683" r:id="rId6"/>
    <p:sldId id="684" r:id="rId7"/>
    <p:sldId id="686" r:id="rId8"/>
    <p:sldId id="687" r:id="rId9"/>
    <p:sldId id="688" r:id="rId10"/>
    <p:sldId id="685" r:id="rId11"/>
    <p:sldId id="689" r:id="rId12"/>
    <p:sldId id="690" r:id="rId13"/>
    <p:sldId id="692" r:id="rId14"/>
    <p:sldId id="691" r:id="rId15"/>
    <p:sldId id="736" r:id="rId16"/>
    <p:sldId id="732" r:id="rId17"/>
    <p:sldId id="694" r:id="rId18"/>
    <p:sldId id="695" r:id="rId19"/>
    <p:sldId id="697" r:id="rId20"/>
    <p:sldId id="696" r:id="rId21"/>
    <p:sldId id="735" r:id="rId22"/>
    <p:sldId id="698" r:id="rId23"/>
    <p:sldId id="699" r:id="rId24"/>
    <p:sldId id="700" r:id="rId25"/>
    <p:sldId id="702" r:id="rId26"/>
    <p:sldId id="703" r:id="rId27"/>
    <p:sldId id="704" r:id="rId28"/>
    <p:sldId id="706" r:id="rId29"/>
    <p:sldId id="708" r:id="rId30"/>
    <p:sldId id="733" r:id="rId31"/>
    <p:sldId id="707" r:id="rId32"/>
    <p:sldId id="715" r:id="rId33"/>
    <p:sldId id="734" r:id="rId34"/>
    <p:sldId id="709" r:id="rId35"/>
    <p:sldId id="710" r:id="rId36"/>
    <p:sldId id="711" r:id="rId37"/>
    <p:sldId id="712" r:id="rId38"/>
    <p:sldId id="713" r:id="rId39"/>
    <p:sldId id="714" r:id="rId40"/>
    <p:sldId id="716" r:id="rId41"/>
    <p:sldId id="717" r:id="rId42"/>
    <p:sldId id="737"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33"/>
    <a:srgbClr val="FFA521"/>
    <a:srgbClr val="00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autoAdjust="0"/>
    <p:restoredTop sz="88138" autoAdjust="0"/>
  </p:normalViewPr>
  <p:slideViewPr>
    <p:cSldViewPr snapToGrid="0">
      <p:cViewPr varScale="1">
        <p:scale>
          <a:sx n="101" d="100"/>
          <a:sy n="101" d="100"/>
        </p:scale>
        <p:origin x="1320" y="102"/>
      </p:cViewPr>
      <p:guideLst/>
    </p:cSldViewPr>
  </p:slideViewPr>
  <p:outlineViewPr>
    <p:cViewPr>
      <p:scale>
        <a:sx n="100" d="100"/>
        <a:sy n="100" d="100"/>
      </p:scale>
      <p:origin x="0" y="-3960"/>
    </p:cViewPr>
  </p:outlin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3F0DF-3C8C-4487-B997-9EC518A272F5}" type="datetimeFigureOut">
              <a:rPr lang="de-CH" smtClean="0"/>
              <a:t>10.11.2017</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07D58-3D32-4171-AC10-4871358870A9}" type="slidenum">
              <a:rPr lang="de-CH" smtClean="0"/>
              <a:t>‹Nr.›</a:t>
            </a:fld>
            <a:endParaRPr lang="de-CH"/>
          </a:p>
        </p:txBody>
      </p:sp>
    </p:spTree>
    <p:extLst>
      <p:ext uri="{BB962C8B-B14F-4D97-AF65-F5344CB8AC3E}">
        <p14:creationId xmlns:p14="http://schemas.microsoft.com/office/powerpoint/2010/main" val="418367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 </a:t>
            </a:r>
          </a:p>
          <a:p>
            <a:pPr marL="171450" indent="-171450">
              <a:buFontTx/>
              <a:buChar char="-"/>
            </a:pPr>
            <a:r>
              <a:rPr lang="de-CH" dirty="0"/>
              <a:t>Fotolia</a:t>
            </a:r>
            <a:endParaRPr lang="de-CH"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A307D58-3D32-4171-AC10-4871358870A9}" type="slidenum">
              <a:rPr lang="de-CH" smtClean="0"/>
              <a:t>1</a:t>
            </a:fld>
            <a:endParaRPr lang="de-CH"/>
          </a:p>
        </p:txBody>
      </p:sp>
    </p:spTree>
    <p:extLst>
      <p:ext uri="{BB962C8B-B14F-4D97-AF65-F5344CB8AC3E}">
        <p14:creationId xmlns:p14="http://schemas.microsoft.com/office/powerpoint/2010/main" val="265431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https://upload.wikimedia.org/wikipedia/commons/f/f7/Red_army_party_convention_winter_war.png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10</a:t>
            </a:fld>
            <a:endParaRPr lang="de-CH"/>
          </a:p>
        </p:txBody>
      </p:sp>
    </p:spTree>
    <p:extLst>
      <p:ext uri="{BB962C8B-B14F-4D97-AF65-F5344CB8AC3E}">
        <p14:creationId xmlns:p14="http://schemas.microsoft.com/office/powerpoint/2010/main" val="3732414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Diskussion anregen: Weshalb haben die Westmächte eine Handelssperre errichtet? Was bezwecken sie damit?</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https://upload.wikimedia.org/wikipedia/commons/f/fa/Operation_Weser%C3%BCbung.jpg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11</a:t>
            </a:fld>
            <a:endParaRPr lang="de-CH"/>
          </a:p>
        </p:txBody>
      </p:sp>
    </p:spTree>
    <p:extLst>
      <p:ext uri="{BB962C8B-B14F-4D97-AF65-F5344CB8AC3E}">
        <p14:creationId xmlns:p14="http://schemas.microsoft.com/office/powerpoint/2010/main" val="2639428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https://upload.wikimedia.org/wikipedia/commons/d/d0/Kaserne_Pinkafeld_Feldj%C3%A4gerbataillon_2_04W.jpg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12</a:t>
            </a:fld>
            <a:endParaRPr lang="de-CH"/>
          </a:p>
        </p:txBody>
      </p:sp>
    </p:spTree>
    <p:extLst>
      <p:ext uri="{BB962C8B-B14F-4D97-AF65-F5344CB8AC3E}">
        <p14:creationId xmlns:p14="http://schemas.microsoft.com/office/powerpoint/2010/main" val="3733016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Was würdet ihr tun, wenn eure Truppen bei Dünkirchen eingekesselt wären? Welche Auswege gäbe es?</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err="1">
                <a:solidFill>
                  <a:schemeClr val="tx1"/>
                </a:solidFill>
                <a:effectLst/>
                <a:latin typeface="+mn-lt"/>
                <a:ea typeface="+mn-ea"/>
                <a:cs typeface="+mn-cs"/>
              </a:rPr>
              <a:t>Atonement</a:t>
            </a:r>
            <a:r>
              <a:rPr lang="de-CH" sz="1200" b="0" i="0" kern="1200" dirty="0">
                <a:solidFill>
                  <a:schemeClr val="tx1"/>
                </a:solidFill>
                <a:effectLst/>
                <a:latin typeface="+mn-lt"/>
                <a:ea typeface="+mn-ea"/>
                <a:cs typeface="+mn-cs"/>
              </a:rPr>
              <a:t> – </a:t>
            </a:r>
            <a:r>
              <a:rPr lang="de-CH" sz="1200" b="0" i="0" kern="1200" dirty="0" err="1">
                <a:solidFill>
                  <a:schemeClr val="tx1"/>
                </a:solidFill>
                <a:effectLst/>
                <a:latin typeface="+mn-lt"/>
                <a:ea typeface="+mn-ea"/>
                <a:cs typeface="+mn-cs"/>
              </a:rPr>
              <a:t>Dunkirk</a:t>
            </a:r>
            <a:r>
              <a:rPr lang="de-CH" sz="1200" b="0" i="0" kern="1200" dirty="0">
                <a:solidFill>
                  <a:schemeClr val="tx1"/>
                </a:solidFill>
                <a:effectLst/>
                <a:latin typeface="+mn-lt"/>
                <a:ea typeface="+mn-ea"/>
                <a:cs typeface="+mn-cs"/>
              </a:rPr>
              <a:t> Scene</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https://upload.wikimedia.org/wikipedia/commons/thumb/a/a7/Blank_map_of_Europe_%28with_disputed_regions%29.svg/2000px-Blank_map_of_Europe_%28with_disputed_regions%29.svg.png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13</a:t>
            </a:fld>
            <a:endParaRPr lang="de-CH"/>
          </a:p>
        </p:txBody>
      </p:sp>
    </p:spTree>
    <p:extLst>
      <p:ext uri="{BB962C8B-B14F-4D97-AF65-F5344CB8AC3E}">
        <p14:creationId xmlns:p14="http://schemas.microsoft.com/office/powerpoint/2010/main" val="4121208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u="none" kern="1200" dirty="0">
                <a:solidFill>
                  <a:schemeClr val="tx1"/>
                </a:solidFill>
                <a:effectLst/>
                <a:latin typeface="+mn-lt"/>
                <a:ea typeface="+mn-ea"/>
                <a:cs typeface="+mn-cs"/>
                <a:sym typeface="Wingdings" panose="05000000000000000000" pitchFamily="2" charset="2"/>
              </a:rPr>
              <a:t>DUNKIRK (2017) – Trailer Deutsch</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https://upload.wikimedia.org/wikipedia/commons/d/df/British_prisoners_at_Dunkerque%2C_France.jpg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14</a:t>
            </a:fld>
            <a:endParaRPr lang="de-CH"/>
          </a:p>
        </p:txBody>
      </p:sp>
    </p:spTree>
    <p:extLst>
      <p:ext uri="{BB962C8B-B14F-4D97-AF65-F5344CB8AC3E}">
        <p14:creationId xmlns:p14="http://schemas.microsoft.com/office/powerpoint/2010/main" val="368033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Was war, laut Churchill, der entscheidende Auslöser dafür, dass die Evakuierung gelungen ist?</a:t>
            </a:r>
          </a:p>
          <a:p>
            <a:pPr marL="171450" indent="-171450">
              <a:buFont typeface="Arial" panose="020B0604020202020204" pitchFamily="34" charset="0"/>
              <a:buChar char="•"/>
            </a:pPr>
            <a:r>
              <a:rPr lang="de-CH" b="0" dirty="0"/>
              <a:t>In was soll die Rettung nicht umgedeutet werden? Könnte es sein, dass Churchill genau das tut?</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https://upload.wikimedia.org/wikipedia/commons/3/37/Winston_Churchill.jpg</a:t>
            </a:r>
          </a:p>
        </p:txBody>
      </p:sp>
      <p:sp>
        <p:nvSpPr>
          <p:cNvPr id="4" name="Foliennummernplatzhalter 3"/>
          <p:cNvSpPr>
            <a:spLocks noGrp="1"/>
          </p:cNvSpPr>
          <p:nvPr>
            <p:ph type="sldNum" sz="quarter" idx="10"/>
          </p:nvPr>
        </p:nvSpPr>
        <p:spPr/>
        <p:txBody>
          <a:bodyPr/>
          <a:lstStyle/>
          <a:p>
            <a:fld id="{2A307D58-3D32-4171-AC10-4871358870A9}" type="slidenum">
              <a:rPr lang="de-CH" smtClean="0"/>
              <a:t>15</a:t>
            </a:fld>
            <a:endParaRPr lang="de-CH"/>
          </a:p>
        </p:txBody>
      </p:sp>
    </p:spTree>
    <p:extLst>
      <p:ext uri="{BB962C8B-B14F-4D97-AF65-F5344CB8AC3E}">
        <p14:creationId xmlns:p14="http://schemas.microsoft.com/office/powerpoint/2010/main" val="404652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Bildinterpretation: Wie stellt Hitler sich hier dar? Was sagt das Foto aus?</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Parade in Berlin zum Sieg über Frankreich</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https://upload.wikimedia.org/wikipedia/commons/f/fa/Bundesarchiv_Bild_183-H28708%2C_Paris%2C_Eiffelturm%2C_Besuch_Adolf_Hitler.jpg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16</a:t>
            </a:fld>
            <a:endParaRPr lang="de-CH"/>
          </a:p>
        </p:txBody>
      </p:sp>
    </p:spTree>
    <p:extLst>
      <p:ext uri="{BB962C8B-B14F-4D97-AF65-F5344CB8AC3E}">
        <p14:creationId xmlns:p14="http://schemas.microsoft.com/office/powerpoint/2010/main" val="847366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https://upload.wikimedia.org/wikipedia/commons/4/4b/France_map_Lambert-93_with_regions_and_departments-occupation-de.svg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17</a:t>
            </a:fld>
            <a:endParaRPr lang="de-CH"/>
          </a:p>
        </p:txBody>
      </p:sp>
    </p:spTree>
    <p:extLst>
      <p:ext uri="{BB962C8B-B14F-4D97-AF65-F5344CB8AC3E}">
        <p14:creationId xmlns:p14="http://schemas.microsoft.com/office/powerpoint/2010/main" val="1890588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https://upload.wikimedia.org/wikipedia/commons/a/a2/Battle_of_Britain_Memorial_Flight_-_Duxford_2010_%286905393779%29.jpg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18</a:t>
            </a:fld>
            <a:endParaRPr lang="de-CH"/>
          </a:p>
        </p:txBody>
      </p:sp>
    </p:spTree>
    <p:extLst>
      <p:ext uri="{BB962C8B-B14F-4D97-AF65-F5344CB8AC3E}">
        <p14:creationId xmlns:p14="http://schemas.microsoft.com/office/powerpoint/2010/main" val="2479474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interpretieren</a:t>
            </a:r>
          </a:p>
          <a:p>
            <a:pPr marL="628650" lvl="1" indent="-171450">
              <a:buFont typeface="Arial" panose="020B0604020202020204" pitchFamily="34" charset="0"/>
              <a:buChar char="•"/>
            </a:pPr>
            <a:r>
              <a:rPr lang="de-CH" b="0" dirty="0"/>
              <a:t>Was hängt von der Luftschlacht um England ab?</a:t>
            </a:r>
          </a:p>
          <a:p>
            <a:pPr marL="628650" lvl="1" indent="-171450">
              <a:buFont typeface="Arial" panose="020B0604020202020204" pitchFamily="34" charset="0"/>
              <a:buChar char="•"/>
            </a:pPr>
            <a:r>
              <a:rPr lang="de-CH" b="0" dirty="0"/>
              <a:t>Was hält Churchill von seinem eigenen Land?</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https://upload.wikimedia.org/wikipedia/commons/9/9c/Sir_Winston_S_Churchill.jpg</a:t>
            </a:r>
          </a:p>
        </p:txBody>
      </p:sp>
      <p:sp>
        <p:nvSpPr>
          <p:cNvPr id="4" name="Foliennummernplatzhalter 3"/>
          <p:cNvSpPr>
            <a:spLocks noGrp="1"/>
          </p:cNvSpPr>
          <p:nvPr>
            <p:ph type="sldNum" sz="quarter" idx="10"/>
          </p:nvPr>
        </p:nvSpPr>
        <p:spPr/>
        <p:txBody>
          <a:bodyPr/>
          <a:lstStyle/>
          <a:p>
            <a:fld id="{2A307D58-3D32-4171-AC10-4871358870A9}" type="slidenum">
              <a:rPr lang="de-CH" smtClean="0"/>
              <a:t>19</a:t>
            </a:fld>
            <a:endParaRPr lang="de-CH"/>
          </a:p>
        </p:txBody>
      </p:sp>
    </p:spTree>
    <p:extLst>
      <p:ext uri="{BB962C8B-B14F-4D97-AF65-F5344CB8AC3E}">
        <p14:creationId xmlns:p14="http://schemas.microsoft.com/office/powerpoint/2010/main" val="226444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Repetition: Was genau wurde im Vertrag von Versailles festgelegt? (&gt; Reparationszahlungen)</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https://upload.wikimedia.org/wikipedia/commons/thumb/4/4c/Parteiadler_der_Nationalsozialistische_Deutsche_Arbeiterpartei_%281933%E2%80%931945%29_%28andere%29.svg/1280px-Parteiadler_der_Nationalsozialistische_Deutsche_Arbeiterpartei_%281933%E2%80%931945%29_%28andere%29.svg.png</a:t>
            </a:r>
          </a:p>
          <a:p>
            <a:pPr marL="0" indent="0">
              <a:buFontTx/>
              <a:buNone/>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a:t>
            </a:fld>
            <a:endParaRPr lang="de-CH"/>
          </a:p>
        </p:txBody>
      </p:sp>
    </p:spTree>
    <p:extLst>
      <p:ext uri="{BB962C8B-B14F-4D97-AF65-F5344CB8AC3E}">
        <p14:creationId xmlns:p14="http://schemas.microsoft.com/office/powerpoint/2010/main" val="1787651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Vor Einblenden des Textes fragen: Was sieht man auf dem Bild? Wo befinden wir uns? Was könnte dort passiert sein?</a:t>
            </a:r>
          </a:p>
          <a:p>
            <a:pPr marL="171450" indent="-171450">
              <a:buFont typeface="Arial" panose="020B0604020202020204" pitchFamily="34" charset="0"/>
              <a:buChar char="•"/>
            </a:pPr>
            <a:r>
              <a:rPr lang="de-CH" b="0" dirty="0"/>
              <a:t>Danach Frage aufwerfen: Wieso soll die britische Bevölkerung durch die Bombardierungen demoralisiert werden?</a:t>
            </a:r>
          </a:p>
          <a:p>
            <a:endParaRPr lang="de-CH" b="1"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sind Zusatzinhalte verfügbar unter </a:t>
            </a:r>
            <a:r>
              <a:rPr lang="de-CH" b="0" u="sng" dirty="0"/>
              <a:t>https://www.schularena.com/geschichte/moderne/zweiter_weltkrieg</a:t>
            </a:r>
          </a:p>
          <a:p>
            <a:pPr marL="171450" indent="-171450">
              <a:buFont typeface="Wingdings" panose="05000000000000000000" pitchFamily="2" charset="2"/>
              <a:buChar char="à"/>
            </a:pPr>
            <a:r>
              <a:rPr lang="de-CH" sz="1200" b="0" u="none" kern="1200" dirty="0">
                <a:solidFill>
                  <a:schemeClr val="tx1"/>
                </a:solidFill>
                <a:effectLst/>
                <a:latin typeface="+mn-lt"/>
                <a:ea typeface="+mn-ea"/>
                <a:cs typeface="+mn-cs"/>
                <a:sym typeface="Wingdings" panose="05000000000000000000" pitchFamily="2" charset="2"/>
              </a:rPr>
              <a:t>Virtual Reality-Video zu «</a:t>
            </a:r>
            <a:r>
              <a:rPr lang="en-US" sz="1200" b="0" i="0" u="none" kern="1200" dirty="0">
                <a:solidFill>
                  <a:schemeClr val="tx1"/>
                </a:solidFill>
                <a:effectLst/>
                <a:latin typeface="+mn-lt"/>
                <a:ea typeface="+mn-ea"/>
                <a:cs typeface="+mn-cs"/>
                <a:sym typeface="Wingdings" panose="05000000000000000000" pitchFamily="2" charset="2"/>
              </a:rPr>
              <a:t>Experience the London Blitz in 360 VR</a:t>
            </a:r>
            <a:r>
              <a:rPr lang="de-CH" sz="1200" b="0" u="none" kern="1200" dirty="0">
                <a:solidFill>
                  <a:schemeClr val="tx1"/>
                </a:solidFill>
                <a:effectLst/>
                <a:latin typeface="+mn-lt"/>
                <a:ea typeface="+mn-ea"/>
                <a:cs typeface="+mn-cs"/>
                <a:sym typeface="Wingdings" panose="05000000000000000000" pitchFamily="2" charset="2"/>
              </a:rPr>
              <a:t>»</a:t>
            </a:r>
          </a:p>
          <a:p>
            <a:pPr marL="171450" indent="-171450">
              <a:buFont typeface="Wingdings" panose="05000000000000000000" pitchFamily="2" charset="2"/>
              <a:buChar char="à"/>
            </a:pPr>
            <a:r>
              <a:rPr lang="de-CH" sz="1200" b="0" u="none" kern="1200" dirty="0">
                <a:solidFill>
                  <a:schemeClr val="tx1"/>
                </a:solidFill>
                <a:effectLst/>
                <a:latin typeface="+mn-lt"/>
                <a:ea typeface="+mn-ea"/>
                <a:cs typeface="+mn-cs"/>
                <a:sym typeface="Wingdings" panose="05000000000000000000" pitchFamily="2" charset="2"/>
              </a:rPr>
              <a:t>Video zu «Luftangriffe auf Liverpool (1940) - 'Bomben auf Engelland' (Norbert Schultze)»</a:t>
            </a:r>
          </a:p>
          <a:p>
            <a:endParaRPr lang="de-CH" b="1" dirty="0"/>
          </a:p>
          <a:p>
            <a:r>
              <a:rPr lang="de-CH" b="1" dirty="0"/>
              <a:t>Bildquellen</a:t>
            </a:r>
            <a:r>
              <a:rPr lang="de-CH" dirty="0"/>
              <a:t>:</a:t>
            </a:r>
          </a:p>
          <a:p>
            <a:pPr marL="171450" indent="-171450">
              <a:buFontTx/>
              <a:buChar char="-"/>
            </a:pPr>
            <a:r>
              <a:rPr lang="de-CH" dirty="0"/>
              <a:t>https://upload.wikimedia.org/wikipedia/commons/5/54/London_Blitz_791940.jpg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20</a:t>
            </a:fld>
            <a:endParaRPr lang="de-CH"/>
          </a:p>
        </p:txBody>
      </p:sp>
    </p:spTree>
    <p:extLst>
      <p:ext uri="{BB962C8B-B14F-4D97-AF65-F5344CB8AC3E}">
        <p14:creationId xmlns:p14="http://schemas.microsoft.com/office/powerpoint/2010/main" val="2778933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versuchen, sie zu übersetzen bzw. so viel als möglich zu verstehen</a:t>
            </a:r>
          </a:p>
          <a:p>
            <a:pPr marL="171450" indent="-171450">
              <a:buFont typeface="Arial" panose="020B0604020202020204" pitchFamily="34" charset="0"/>
              <a:buChar char="•"/>
            </a:pPr>
            <a:r>
              <a:rPr lang="de-CH" b="0" dirty="0"/>
              <a:t>Danach sollen sie die folgenden Fragen beantworten:</a:t>
            </a:r>
          </a:p>
          <a:p>
            <a:pPr marL="628650" lvl="1" indent="-171450">
              <a:buFont typeface="Arial" panose="020B0604020202020204" pitchFamily="34" charset="0"/>
              <a:buChar char="•"/>
            </a:pPr>
            <a:r>
              <a:rPr lang="de-CH" b="0" dirty="0"/>
              <a:t>Was benützten viele Londoner als Luftschutzbunker?</a:t>
            </a:r>
          </a:p>
          <a:p>
            <a:pPr marL="628650" lvl="1" indent="-171450">
              <a:buFont typeface="Arial" panose="020B0604020202020204" pitchFamily="34" charset="0"/>
              <a:buChar char="•"/>
            </a:pPr>
            <a:r>
              <a:rPr lang="de-CH" b="0" dirty="0"/>
              <a:t>Weshalb mag Evelyn Rose diese Bunker nicht?</a:t>
            </a:r>
          </a:p>
          <a:p>
            <a:pPr marL="628650" lvl="1" indent="-171450">
              <a:buFont typeface="Arial" panose="020B0604020202020204" pitchFamily="34" charset="0"/>
              <a:buChar char="•"/>
            </a:pPr>
            <a:r>
              <a:rPr lang="de-CH" b="0" dirty="0"/>
              <a:t>Wo versteckte sich Evelyn Rose?</a:t>
            </a:r>
          </a:p>
          <a:p>
            <a:pPr marL="457200" lvl="1" indent="0">
              <a:buFont typeface="Arial" panose="020B0604020202020204" pitchFamily="34" charset="0"/>
              <a:buNone/>
            </a:pPr>
            <a:r>
              <a:rPr lang="de-CH" b="0" dirty="0"/>
              <a:t> </a:t>
            </a:r>
          </a:p>
          <a:p>
            <a:r>
              <a:rPr lang="de-CH" b="1" dirty="0"/>
              <a:t>Bildquellen</a:t>
            </a:r>
            <a:r>
              <a:rPr lang="de-CH" dirty="0"/>
              <a:t>:</a:t>
            </a:r>
          </a:p>
          <a:p>
            <a:pPr marL="171450" indent="-171450">
              <a:buFontTx/>
              <a:buChar char="-"/>
            </a:pPr>
            <a:r>
              <a:rPr lang="de-CH" dirty="0"/>
              <a:t>https://upload.wikimedia.org/wikipedia/commons/5/56/Blitz_West_End_Air_Shelter.jpg</a:t>
            </a:r>
          </a:p>
        </p:txBody>
      </p:sp>
      <p:sp>
        <p:nvSpPr>
          <p:cNvPr id="4" name="Foliennummernplatzhalter 3"/>
          <p:cNvSpPr>
            <a:spLocks noGrp="1"/>
          </p:cNvSpPr>
          <p:nvPr>
            <p:ph type="sldNum" sz="quarter" idx="10"/>
          </p:nvPr>
        </p:nvSpPr>
        <p:spPr/>
        <p:txBody>
          <a:bodyPr/>
          <a:lstStyle/>
          <a:p>
            <a:fld id="{2A307D58-3D32-4171-AC10-4871358870A9}" type="slidenum">
              <a:rPr lang="de-CH" smtClean="0"/>
              <a:t>21</a:t>
            </a:fld>
            <a:endParaRPr lang="de-CH"/>
          </a:p>
        </p:txBody>
      </p:sp>
    </p:spTree>
    <p:extLst>
      <p:ext uri="{BB962C8B-B14F-4D97-AF65-F5344CB8AC3E}">
        <p14:creationId xmlns:p14="http://schemas.microsoft.com/office/powerpoint/2010/main" val="1963762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https://upload.wikimedia.org/wikipedia/commons/a/a2/Mussolini_DOW_10_June_1940.jpg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22</a:t>
            </a:fld>
            <a:endParaRPr lang="de-CH"/>
          </a:p>
        </p:txBody>
      </p:sp>
    </p:spTree>
    <p:extLst>
      <p:ext uri="{BB962C8B-B14F-4D97-AF65-F5344CB8AC3E}">
        <p14:creationId xmlns:p14="http://schemas.microsoft.com/office/powerpoint/2010/main" val="3539907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https://upload.wikimedia.org/wikipedia/commons/6/65/Tripartite_Pact_27_September_1940.jpg</a:t>
            </a:r>
          </a:p>
          <a:p>
            <a:pPr marL="171450" indent="-171450">
              <a:buFontTx/>
              <a:buChar char="-"/>
            </a:pPr>
            <a:r>
              <a:rPr lang="de-CH" dirty="0"/>
              <a:t>https://upload.wikimedia.org/wikipedia/commons/thumb/7/7c/Flag_of_the_German_Reich_%281935%E2%80%931945%29.svg/2000px-Flag_of_the_German_Reich_%281935%E2%80%931945%29.svg.png</a:t>
            </a:r>
          </a:p>
          <a:p>
            <a:pPr marL="171450" indent="-171450">
              <a:buFontTx/>
              <a:buChar char="-"/>
            </a:pPr>
            <a:r>
              <a:rPr lang="de-CH" dirty="0"/>
              <a:t>https://upload.wikimedia.org/wikipedia/commons/thumb/9/9e/Flag_of_Japan.svg/2000px-Flag_of_Japan.svg.png</a:t>
            </a:r>
          </a:p>
          <a:p>
            <a:pPr marL="171450" indent="-171450">
              <a:buFontTx/>
              <a:buChar char="-"/>
            </a:pPr>
            <a:r>
              <a:rPr lang="de-CH" dirty="0"/>
              <a:t>https://upload.wikimedia.org/wikipedia/commons/4/4b/Flag_of_Italian_Fascism.svg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23</a:t>
            </a:fld>
            <a:endParaRPr lang="de-CH"/>
          </a:p>
        </p:txBody>
      </p:sp>
    </p:spTree>
    <p:extLst>
      <p:ext uri="{BB962C8B-B14F-4D97-AF65-F5344CB8AC3E}">
        <p14:creationId xmlns:p14="http://schemas.microsoft.com/office/powerpoint/2010/main" val="1210770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https://upload.wikimedia.org/wikipedia/commons/a/a2/Mussolini_DOW_10_June_1940.jpg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24</a:t>
            </a:fld>
            <a:endParaRPr lang="de-CH"/>
          </a:p>
        </p:txBody>
      </p:sp>
    </p:spTree>
    <p:extLst>
      <p:ext uri="{BB962C8B-B14F-4D97-AF65-F5344CB8AC3E}">
        <p14:creationId xmlns:p14="http://schemas.microsoft.com/office/powerpoint/2010/main" val="1649571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https://upload.wikimedia.org/wikipedia/commons/thumb/1/17/Union_flag_1606_%28Kings_Colors%29.svg/1280px-Union_flag_1606_%28Kings_Colors%29.svg.png</a:t>
            </a:r>
          </a:p>
          <a:p>
            <a:pPr marL="171450" indent="-171450">
              <a:buFontTx/>
              <a:buChar char="-"/>
            </a:pPr>
            <a:r>
              <a:rPr lang="de-CH" dirty="0"/>
              <a:t>https://upload.wikimedia.org/wikipedia/commons/c/c2/Blank_Map_Pacific_World.svg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https://upload.wikimedia.org/wikipedia/commons/4/4b/Flag_of_Italian_Fascism.svg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25</a:t>
            </a:fld>
            <a:endParaRPr lang="de-CH"/>
          </a:p>
        </p:txBody>
      </p:sp>
    </p:spTree>
    <p:extLst>
      <p:ext uri="{BB962C8B-B14F-4D97-AF65-F5344CB8AC3E}">
        <p14:creationId xmlns:p14="http://schemas.microsoft.com/office/powerpoint/2010/main" val="2250073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https://upload.wikimedia.org/wikipedia/commons/5/5b/Paratroopers_Crete_%2741.JPG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26</a:t>
            </a:fld>
            <a:endParaRPr lang="de-CH"/>
          </a:p>
        </p:txBody>
      </p:sp>
    </p:spTree>
    <p:extLst>
      <p:ext uri="{BB962C8B-B14F-4D97-AF65-F5344CB8AC3E}">
        <p14:creationId xmlns:p14="http://schemas.microsoft.com/office/powerpoint/2010/main" val="3902766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https://upload.wikimedia.org/wikipedia/commons/thumb/1/17/Union_flag_1606_%28Kings_Colors%29.svg/1280px-Union_flag_1606_%28Kings_Colors%29.svg.png</a:t>
            </a:r>
          </a:p>
          <a:p>
            <a:pPr marL="171450" indent="-171450">
              <a:buFontTx/>
              <a:buChar char="-"/>
            </a:pPr>
            <a:r>
              <a:rPr lang="de-CH" dirty="0"/>
              <a:t>https://upload.wikimedia.org/wikipedia/commons/c/c2/Blank_Map_Pacific_World.svg</a:t>
            </a:r>
          </a:p>
          <a:p>
            <a:pPr marL="171450" indent="-171450">
              <a:buFontTx/>
              <a:buChar char="-"/>
            </a:pPr>
            <a:r>
              <a:rPr lang="de-CH" dirty="0"/>
              <a:t>https://upload.wikimedia.org/wikipedia/commons/thumb/7/7c/Flag_of_the_German_Reich_%281935%E2%80%931945%29.svg/2000px-Flag_of_the_German_Reich_%281935%E2%80%931945%29.svg.png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27</a:t>
            </a:fld>
            <a:endParaRPr lang="de-CH"/>
          </a:p>
        </p:txBody>
      </p:sp>
    </p:spTree>
    <p:extLst>
      <p:ext uri="{BB962C8B-B14F-4D97-AF65-F5344CB8AC3E}">
        <p14:creationId xmlns:p14="http://schemas.microsoft.com/office/powerpoint/2010/main" val="317885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Frage stellen: Weshalb will Hitler plötzlich die Sowjetunion angreifen? Welche Gründe hat er dafür?</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https://upload.wikimedia.org/wikipedia/commons/8/83/Bundesarchiv_B_145_Bild-F016237-0022A%2C_Krim%2C_russische_Soldaten_bei_Gefangennahme.jpg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28</a:t>
            </a:fld>
            <a:endParaRPr lang="de-CH"/>
          </a:p>
        </p:txBody>
      </p:sp>
    </p:spTree>
    <p:extLst>
      <p:ext uri="{BB962C8B-B14F-4D97-AF65-F5344CB8AC3E}">
        <p14:creationId xmlns:p14="http://schemas.microsoft.com/office/powerpoint/2010/main" val="2187629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Video öffnet sich bei Klick auf Bild!</a:t>
            </a:r>
            <a:r>
              <a:rPr lang="de-CH" baseline="0" dirty="0"/>
              <a:t> (oder alternativ hier: https://youtu.be/1ciVTDmEdvs)</a:t>
            </a:r>
          </a:p>
          <a:p>
            <a:endParaRPr lang="de-CH"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7-8</a:t>
            </a:r>
            <a:endParaRPr lang="de-CH" dirty="0"/>
          </a:p>
          <a:p>
            <a:endParaRPr lang="de-CH" baseline="0" dirty="0"/>
          </a:p>
          <a:p>
            <a:endParaRPr lang="de-CH" baseline="0" dirty="0"/>
          </a:p>
          <a:p>
            <a:endParaRPr lang="de-CH" baseline="0" dirty="0"/>
          </a:p>
          <a:p>
            <a:endParaRPr lang="de-CH" baseline="0" dirty="0"/>
          </a:p>
        </p:txBody>
      </p:sp>
      <p:sp>
        <p:nvSpPr>
          <p:cNvPr id="4" name="Foliennummernplatzhalter 3"/>
          <p:cNvSpPr>
            <a:spLocks noGrp="1"/>
          </p:cNvSpPr>
          <p:nvPr>
            <p:ph type="sldNum" sz="quarter" idx="10"/>
          </p:nvPr>
        </p:nvSpPr>
        <p:spPr/>
        <p:txBody>
          <a:bodyPr/>
          <a:lstStyle/>
          <a:p>
            <a:fld id="{2A307D58-3D32-4171-AC10-4871358870A9}" type="slidenum">
              <a:rPr lang="de-CH" smtClean="0"/>
              <a:t>29</a:t>
            </a:fld>
            <a:endParaRPr lang="de-CH"/>
          </a:p>
        </p:txBody>
      </p:sp>
    </p:spTree>
    <p:extLst>
      <p:ext uri="{BB962C8B-B14F-4D97-AF65-F5344CB8AC3E}">
        <p14:creationId xmlns:p14="http://schemas.microsoft.com/office/powerpoint/2010/main" val="304727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err="1"/>
              <a:t>SuS</a:t>
            </a:r>
            <a:r>
              <a:rPr lang="de-CH" b="0" dirty="0"/>
              <a:t> sollen Stalin und Hitler vergleichen: Welche Gemeinsamkeiten gibt es zwischen ihnen, welche Unterschiede?</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Hitler-Stalin-Pakt 23.08.1939</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https://upload.wikimedia.org/wikipedia/commons/1/10/Bundesarchiv_Bild_183-S33882%2C_Adolf_Hitler_retouched.jpg</a:t>
            </a:r>
          </a:p>
          <a:p>
            <a:pPr marL="171450" indent="-171450">
              <a:buFontTx/>
              <a:buChar char="-"/>
            </a:pPr>
            <a:r>
              <a:rPr lang="de-CH" dirty="0"/>
              <a:t>https://upload.wikimedia.org/wikipedia/commons/thumb/9/9b/CroppedStalin1943.jpg/513px-CroppedStalin1943.jpg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a:p>
            <a:pPr marL="171450" indent="-171450">
              <a:buFontTx/>
              <a:buChar char="-"/>
            </a:pPr>
            <a:endParaRPr lang="de-CH" sz="1200" b="0" i="0" kern="1200" dirty="0">
              <a:solidFill>
                <a:schemeClr val="tx1"/>
              </a:solidFill>
              <a:effectLst/>
              <a:latin typeface="+mn-lt"/>
              <a:ea typeface="+mn-ea"/>
              <a:cs typeface="+mn-cs"/>
            </a:endParaRPr>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a:t>
            </a:fld>
            <a:endParaRPr lang="de-CH"/>
          </a:p>
        </p:txBody>
      </p:sp>
    </p:spTree>
    <p:extLst>
      <p:ext uri="{BB962C8B-B14F-4D97-AF65-F5344CB8AC3E}">
        <p14:creationId xmlns:p14="http://schemas.microsoft.com/office/powerpoint/2010/main" val="4084959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die Anweisung in eigenen Worten zusammenfassen</a:t>
            </a:r>
          </a:p>
          <a:p>
            <a:pPr marL="171450" indent="-171450">
              <a:buFont typeface="Arial" panose="020B0604020202020204" pitchFamily="34" charset="0"/>
              <a:buChar char="•"/>
            </a:pPr>
            <a:r>
              <a:rPr lang="de-CH" b="0" dirty="0" err="1"/>
              <a:t>SuS</a:t>
            </a:r>
            <a:r>
              <a:rPr lang="de-CH" b="0" dirty="0"/>
              <a:t> sollen Gründe dafür suchen, weshalb es solche Erlasse an der Westfront nicht gab</a:t>
            </a:r>
          </a:p>
          <a:p>
            <a:endParaRPr lang="de-CH" b="1" dirty="0"/>
          </a:p>
          <a:p>
            <a:r>
              <a:rPr lang="de-CH" b="1" dirty="0"/>
              <a:t>Bildquellen</a:t>
            </a:r>
            <a:r>
              <a:rPr lang="de-CH" dirty="0"/>
              <a:t>:</a:t>
            </a:r>
          </a:p>
          <a:p>
            <a:pPr marL="171450" indent="-171450">
              <a:buFontTx/>
              <a:buChar char="-"/>
            </a:pPr>
            <a:r>
              <a:rPr lang="de-CH" dirty="0"/>
              <a:t>https://upload.wikimedia.org/wikipedia/commons/0/02/Location_of_Moscow.svg</a:t>
            </a:r>
          </a:p>
        </p:txBody>
      </p:sp>
      <p:sp>
        <p:nvSpPr>
          <p:cNvPr id="4" name="Foliennummernplatzhalter 3"/>
          <p:cNvSpPr>
            <a:spLocks noGrp="1"/>
          </p:cNvSpPr>
          <p:nvPr>
            <p:ph type="sldNum" sz="quarter" idx="10"/>
          </p:nvPr>
        </p:nvSpPr>
        <p:spPr/>
        <p:txBody>
          <a:bodyPr/>
          <a:lstStyle/>
          <a:p>
            <a:fld id="{2A307D58-3D32-4171-AC10-4871358870A9}" type="slidenum">
              <a:rPr lang="de-CH" smtClean="0"/>
              <a:t>30</a:t>
            </a:fld>
            <a:endParaRPr lang="de-CH"/>
          </a:p>
        </p:txBody>
      </p:sp>
    </p:spTree>
    <p:extLst>
      <p:ext uri="{BB962C8B-B14F-4D97-AF65-F5344CB8AC3E}">
        <p14:creationId xmlns:p14="http://schemas.microsoft.com/office/powerpoint/2010/main" val="294738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diskutieren:</a:t>
            </a:r>
          </a:p>
          <a:p>
            <a:pPr marL="628650" lvl="1" indent="-171450">
              <a:buFont typeface="Arial" panose="020B0604020202020204" pitchFamily="34" charset="0"/>
              <a:buChar char="•"/>
            </a:pPr>
            <a:r>
              <a:rPr lang="de-CH" b="0" dirty="0"/>
              <a:t>Wie lange, glaubt der Leutnant, soll der Russlandfeldzug dauern?</a:t>
            </a:r>
          </a:p>
          <a:p>
            <a:pPr marL="628650" lvl="1" indent="-171450">
              <a:buFont typeface="Arial" panose="020B0604020202020204" pitchFamily="34" charset="0"/>
              <a:buChar char="•"/>
            </a:pPr>
            <a:r>
              <a:rPr lang="de-CH" b="0" dirty="0"/>
              <a:t>Was ist die Taktik der Deutschen?</a:t>
            </a:r>
          </a:p>
          <a:p>
            <a:pPr marL="628650" lvl="1" indent="-171450">
              <a:buFont typeface="Arial" panose="020B0604020202020204" pitchFamily="34" charset="0"/>
              <a:buChar char="•"/>
            </a:pPr>
            <a:r>
              <a:rPr lang="de-CH" b="0" dirty="0"/>
              <a:t>Wer ist der «Tommy»?</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https://upload.wikimedia.org/wikipedia/commons/0/02/Location_of_Moscow.svg</a:t>
            </a:r>
          </a:p>
        </p:txBody>
      </p:sp>
      <p:sp>
        <p:nvSpPr>
          <p:cNvPr id="4" name="Foliennummernplatzhalter 3"/>
          <p:cNvSpPr>
            <a:spLocks noGrp="1"/>
          </p:cNvSpPr>
          <p:nvPr>
            <p:ph type="sldNum" sz="quarter" idx="10"/>
          </p:nvPr>
        </p:nvSpPr>
        <p:spPr/>
        <p:txBody>
          <a:bodyPr/>
          <a:lstStyle/>
          <a:p>
            <a:fld id="{2A307D58-3D32-4171-AC10-4871358870A9}" type="slidenum">
              <a:rPr lang="de-CH" smtClean="0"/>
              <a:t>31</a:t>
            </a:fld>
            <a:endParaRPr lang="de-CH"/>
          </a:p>
        </p:txBody>
      </p:sp>
    </p:spTree>
    <p:extLst>
      <p:ext uri="{BB962C8B-B14F-4D97-AF65-F5344CB8AC3E}">
        <p14:creationId xmlns:p14="http://schemas.microsoft.com/office/powerpoint/2010/main" val="1861257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Diskussion anregen: Was könnte den Deutschen ausserdem zum Problem werden? (</a:t>
            </a:r>
            <a:r>
              <a:rPr lang="de-CH" b="0" dirty="0">
                <a:sym typeface="Wingdings" panose="05000000000000000000" pitchFamily="2" charset="2"/>
              </a:rPr>
              <a:t>Vergleiche auch mit Napoleon, 1. Weltkrieg, etc.)</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https://upload.wikimedia.org/wikipedia/commons/0/00/RIAN_archive_429_Fresh_forces_going_to_the_front.jpg</a:t>
            </a:r>
          </a:p>
        </p:txBody>
      </p:sp>
      <p:sp>
        <p:nvSpPr>
          <p:cNvPr id="4" name="Foliennummernplatzhalter 3"/>
          <p:cNvSpPr>
            <a:spLocks noGrp="1"/>
          </p:cNvSpPr>
          <p:nvPr>
            <p:ph type="sldNum" sz="quarter" idx="10"/>
          </p:nvPr>
        </p:nvSpPr>
        <p:spPr/>
        <p:txBody>
          <a:bodyPr/>
          <a:lstStyle/>
          <a:p>
            <a:fld id="{2A307D58-3D32-4171-AC10-4871358870A9}" type="slidenum">
              <a:rPr lang="de-CH" smtClean="0"/>
              <a:t>32</a:t>
            </a:fld>
            <a:endParaRPr lang="de-CH"/>
          </a:p>
        </p:txBody>
      </p:sp>
    </p:spTree>
    <p:extLst>
      <p:ext uri="{BB962C8B-B14F-4D97-AF65-F5344CB8AC3E}">
        <p14:creationId xmlns:p14="http://schemas.microsoft.com/office/powerpoint/2010/main" val="3886814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folgende Fragen beantworten:</a:t>
            </a:r>
          </a:p>
          <a:p>
            <a:pPr marL="628650" lvl="1" indent="-171450">
              <a:buFont typeface="Arial" panose="020B0604020202020204" pitchFamily="34" charset="0"/>
              <a:buChar char="•"/>
            </a:pPr>
            <a:r>
              <a:rPr lang="de-CH" b="0" dirty="0"/>
              <a:t>Mit was haben die Deutschen zu kämpfen?</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https://upload.wikimedia.org/wikipedia/commons/0/02/Location_of_Moscow.svg</a:t>
            </a:r>
          </a:p>
        </p:txBody>
      </p:sp>
      <p:sp>
        <p:nvSpPr>
          <p:cNvPr id="4" name="Foliennummernplatzhalter 3"/>
          <p:cNvSpPr>
            <a:spLocks noGrp="1"/>
          </p:cNvSpPr>
          <p:nvPr>
            <p:ph type="sldNum" sz="quarter" idx="10"/>
          </p:nvPr>
        </p:nvSpPr>
        <p:spPr/>
        <p:txBody>
          <a:bodyPr/>
          <a:lstStyle/>
          <a:p>
            <a:fld id="{2A307D58-3D32-4171-AC10-4871358870A9}" type="slidenum">
              <a:rPr lang="de-CH" smtClean="0"/>
              <a:t>33</a:t>
            </a:fld>
            <a:endParaRPr lang="de-CH"/>
          </a:p>
        </p:txBody>
      </p:sp>
    </p:spTree>
    <p:extLst>
      <p:ext uri="{BB962C8B-B14F-4D97-AF65-F5344CB8AC3E}">
        <p14:creationId xmlns:p14="http://schemas.microsoft.com/office/powerpoint/2010/main" val="150473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Vor dem Einblenden des Textes: Bildinterpretation</a:t>
            </a:r>
          </a:p>
          <a:p>
            <a:pPr marL="628650" lvl="1" indent="-171450">
              <a:buFont typeface="Arial" panose="020B0604020202020204" pitchFamily="34" charset="0"/>
              <a:buChar char="•"/>
            </a:pPr>
            <a:r>
              <a:rPr lang="de-CH" b="0" dirty="0"/>
              <a:t>Was sieht man? Wo könnten wir uns befinden? (&gt; Ein Hafen) Weiss jemand eventuell, um welches Ereignis es sich hier handelt?</a:t>
            </a:r>
          </a:p>
          <a:p>
            <a:pPr marL="457200" lvl="1"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https://upload.wikimedia.org/wikipedia/commons/5/5c/USS_SHAW_exploding_Pearl_Harbor_Nara_80-G-16871_2.jpg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34</a:t>
            </a:fld>
            <a:endParaRPr lang="de-CH"/>
          </a:p>
        </p:txBody>
      </p:sp>
    </p:spTree>
    <p:extLst>
      <p:ext uri="{BB962C8B-B14F-4D97-AF65-F5344CB8AC3E}">
        <p14:creationId xmlns:p14="http://schemas.microsoft.com/office/powerpoint/2010/main" val="246306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Wie könnten es die Japaner – trotz der Distanz - schaffen, Hawaii anzugreifen?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https://upload.wikimedia.org/wikipedia/commons/5/5c/USS_SHAW_exploding_Pearl_Harbor_Nara_80-G-16871_2.jpg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35</a:t>
            </a:fld>
            <a:endParaRPr lang="de-CH"/>
          </a:p>
        </p:txBody>
      </p:sp>
    </p:spTree>
    <p:extLst>
      <p:ext uri="{BB962C8B-B14F-4D97-AF65-F5344CB8AC3E}">
        <p14:creationId xmlns:p14="http://schemas.microsoft.com/office/powerpoint/2010/main" val="4270779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https://upload.wikimedia.org/wikipedia/commons/5/58/USS_Shaw_Pearl_Harbor-7Dec41.jpg</a:t>
            </a:r>
          </a:p>
          <a:p>
            <a:pPr marL="0" indent="0">
              <a:buFontTx/>
              <a:buNone/>
            </a:pPr>
            <a:endParaRPr lang="de-CH"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u="none" kern="1200" dirty="0">
                <a:solidFill>
                  <a:schemeClr val="tx1"/>
                </a:solidFill>
                <a:effectLst/>
                <a:latin typeface="+mn-lt"/>
                <a:ea typeface="+mn-ea"/>
                <a:cs typeface="+mn-cs"/>
                <a:sym typeface="Wingdings" panose="05000000000000000000" pitchFamily="2" charset="2"/>
              </a:rPr>
              <a:t>Pearl Harbor (2001) - Trailer HQ Deutsch</a:t>
            </a:r>
            <a:r>
              <a:rPr lang="de-CH" sz="1200" b="0" u="none" kern="1200" dirty="0">
                <a:solidFill>
                  <a:schemeClr val="tx1"/>
                </a:solidFill>
                <a:effectLst/>
                <a:latin typeface="+mn-lt"/>
                <a:ea typeface="+mn-ea"/>
                <a:cs typeface="+mn-cs"/>
                <a:sym typeface="Wingdings" panose="05000000000000000000" pitchFamily="2" charset="2"/>
              </a:rPr>
              <a:t>»</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36</a:t>
            </a:fld>
            <a:endParaRPr lang="de-CH"/>
          </a:p>
        </p:txBody>
      </p:sp>
    </p:spTree>
    <p:extLst>
      <p:ext uri="{BB962C8B-B14F-4D97-AF65-F5344CB8AC3E}">
        <p14:creationId xmlns:p14="http://schemas.microsoft.com/office/powerpoint/2010/main" val="839579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Warum könnte der Kriegseintritt der USA entscheidend sein?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https://upload.wikimedia.org/wikipedia/commons/a/ab/Franklin_Roosevelt_signing_declaration_of_war_against_Germany.jpg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37</a:t>
            </a:fld>
            <a:endParaRPr lang="de-CH"/>
          </a:p>
        </p:txBody>
      </p:sp>
    </p:spTree>
    <p:extLst>
      <p:ext uri="{BB962C8B-B14F-4D97-AF65-F5344CB8AC3E}">
        <p14:creationId xmlns:p14="http://schemas.microsoft.com/office/powerpoint/2010/main" val="3870198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https://de.wikipedia.org/wiki/Datei:Japanese_Empire_-_1942.svg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38</a:t>
            </a:fld>
            <a:endParaRPr lang="de-CH"/>
          </a:p>
        </p:txBody>
      </p:sp>
    </p:spTree>
    <p:extLst>
      <p:ext uri="{BB962C8B-B14F-4D97-AF65-F5344CB8AC3E}">
        <p14:creationId xmlns:p14="http://schemas.microsoft.com/office/powerpoint/2010/main" val="45944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https://upload.wikimedia.org/wikipedia/commons/c/c1/TBDs_on_USS_Enterprise_%28CV-6%29_during_Battle_of_Midway.jpg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39</a:t>
            </a:fld>
            <a:endParaRPr lang="de-CH"/>
          </a:p>
        </p:txBody>
      </p:sp>
    </p:spTree>
    <p:extLst>
      <p:ext uri="{BB962C8B-B14F-4D97-AF65-F5344CB8AC3E}">
        <p14:creationId xmlns:p14="http://schemas.microsoft.com/office/powerpoint/2010/main" val="217284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https://upload.wikimedia.org/wikipedia/commons/b/bd/Bundesarchiv_Bild_183-1987-1210-502%2C_Polen%2C_Stukas.jpg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a:t>
            </a:fld>
            <a:endParaRPr lang="de-CH"/>
          </a:p>
        </p:txBody>
      </p:sp>
    </p:spTree>
    <p:extLst>
      <p:ext uri="{BB962C8B-B14F-4D97-AF65-F5344CB8AC3E}">
        <p14:creationId xmlns:p14="http://schemas.microsoft.com/office/powerpoint/2010/main" val="1662123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https://upload.wikimedia.org/wikipedia/commons/thumb/1/17/Union_flag_1606_%28Kings_Colors%29.svg/1280px-Union_flag_1606_%28Kings_Colors%29.svg.png</a:t>
            </a:r>
          </a:p>
          <a:p>
            <a:pPr marL="171450" indent="-171450">
              <a:buFontTx/>
              <a:buChar char="-"/>
            </a:pPr>
            <a:r>
              <a:rPr lang="de-CH" dirty="0"/>
              <a:t>https://upload.wikimedia.org/wikipedia/commons/c/c2/Blank_Map_Pacific_World.svg</a:t>
            </a:r>
          </a:p>
          <a:p>
            <a:pPr marL="171450" indent="-171450">
              <a:buFontTx/>
              <a:buChar char="-"/>
            </a:pPr>
            <a:r>
              <a:rPr lang="de-CH" dirty="0"/>
              <a:t>https://upload.wikimedia.org/wikipedia/commons/thumb/7/7c/Flag_of_the_German_Reich_%281935%E2%80%931945%29.svg/2000px-Flag_of_the_German_Reich_%281935%E2%80%931945%29.svg.png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40</a:t>
            </a:fld>
            <a:endParaRPr lang="de-CH"/>
          </a:p>
        </p:txBody>
      </p:sp>
    </p:spTree>
    <p:extLst>
      <p:ext uri="{BB962C8B-B14F-4D97-AF65-F5344CB8AC3E}">
        <p14:creationId xmlns:p14="http://schemas.microsoft.com/office/powerpoint/2010/main" val="4108980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Wie sieht die Verteilung Achsenmächte – Alliierte aus?</a:t>
            </a:r>
          </a:p>
          <a:p>
            <a:pPr marL="171450" indent="-171450">
              <a:buFont typeface="Arial" panose="020B0604020202020204" pitchFamily="34" charset="0"/>
              <a:buChar char="•"/>
            </a:pPr>
            <a:r>
              <a:rPr lang="de-CH" b="0" dirty="0"/>
              <a:t>Was erfährt man aus dieser Karte über die Schweiz?</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https://upload.wikimedia.org/wikipedia/commons/thumb/5/54/Second_World_War_Europe_08_1942_de.svg/1520px-Second_World_War_Europe_08_1942_de.svg.png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41</a:t>
            </a:fld>
            <a:endParaRPr lang="de-CH"/>
          </a:p>
        </p:txBody>
      </p:sp>
    </p:spTree>
    <p:extLst>
      <p:ext uri="{BB962C8B-B14F-4D97-AF65-F5344CB8AC3E}">
        <p14:creationId xmlns:p14="http://schemas.microsoft.com/office/powerpoint/2010/main" val="2999737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 </a:t>
            </a:r>
          </a:p>
          <a:p>
            <a:pPr marL="171450" indent="-171450">
              <a:buFontTx/>
              <a:buChar char="-"/>
            </a:pPr>
            <a:r>
              <a:rPr lang="de-CH" dirty="0"/>
              <a:t>https://assets.getkahoot.com/how-it-works/graphics/play-graphic-updated-4.png?mtime=20150903143919</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42</a:t>
            </a:fld>
            <a:endParaRPr lang="de-CH"/>
          </a:p>
        </p:txBody>
      </p:sp>
    </p:spTree>
    <p:extLst>
      <p:ext uri="{BB962C8B-B14F-4D97-AF65-F5344CB8AC3E}">
        <p14:creationId xmlns:p14="http://schemas.microsoft.com/office/powerpoint/2010/main" val="103048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https://upload.wikimedia.org/wikipedia/commons/e/e0/Germans_at_Polish_Border_%281939-09-01%29.jpg</a:t>
            </a:r>
          </a:p>
          <a:p>
            <a:pPr marL="0" indent="0">
              <a:buFontTx/>
              <a:buNone/>
            </a:pPr>
            <a:endParaRPr lang="de-CH"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sz="1200" b="0" i="0" kern="1200" dirty="0">
              <a:solidFill>
                <a:schemeClr val="tx1"/>
              </a:solidFill>
              <a:effectLst/>
              <a:latin typeface="+mn-lt"/>
              <a:ea typeface="+mn-ea"/>
              <a:cs typeface="+mn-cs"/>
            </a:endParaRPr>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a:t>
            </a:fld>
            <a:endParaRPr lang="de-CH"/>
          </a:p>
        </p:txBody>
      </p:sp>
    </p:spTree>
    <p:extLst>
      <p:ext uri="{BB962C8B-B14F-4D97-AF65-F5344CB8AC3E}">
        <p14:creationId xmlns:p14="http://schemas.microsoft.com/office/powerpoint/2010/main" val="191068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Bildinterpretation:</a:t>
            </a:r>
          </a:p>
          <a:p>
            <a:pPr marL="628650" lvl="1" indent="-171450">
              <a:buFont typeface="Arial" panose="020B0604020202020204" pitchFamily="34" charset="0"/>
              <a:buChar char="•"/>
            </a:pPr>
            <a:r>
              <a:rPr lang="de-CH" b="0" dirty="0"/>
              <a:t>Was sieht man auf dem Bild? Was tun die Deutschen Soldaten bei dieser Zollstation? (</a:t>
            </a:r>
            <a:r>
              <a:rPr lang="de-CH" b="0" dirty="0">
                <a:sym typeface="Wingdings" panose="05000000000000000000" pitchFamily="2" charset="2"/>
              </a:rPr>
              <a:t> Sie ersetzen das polnische Schild gegen den deutschen Reichsadler)</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https://upload.wikimedia.org/wikipedia/commons/3/3a/Bundesarchiv_Bild_183-E10458%2C_Polen%2C_Zollstation%2C_deutsche_Soldaten.jpg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6</a:t>
            </a:fld>
            <a:endParaRPr lang="de-CH"/>
          </a:p>
        </p:txBody>
      </p:sp>
    </p:spTree>
    <p:extLst>
      <p:ext uri="{BB962C8B-B14F-4D97-AF65-F5344CB8AC3E}">
        <p14:creationId xmlns:p14="http://schemas.microsoft.com/office/powerpoint/2010/main" val="43568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Georg Elser - Das Attentat auf Hitler in München 1939</a:t>
            </a:r>
            <a:r>
              <a:rPr lang="de-CH" sz="1200" b="0" u="none" kern="1200" dirty="0">
                <a:solidFill>
                  <a:schemeClr val="tx1"/>
                </a:solidFill>
                <a:effectLst/>
                <a:latin typeface="+mn-lt"/>
                <a:ea typeface="+mn-ea"/>
                <a:cs typeface="+mn-cs"/>
                <a:sym typeface="Wingdings" panose="05000000000000000000" pitchFamily="2" charset="2"/>
              </a:rPr>
              <a:t>»</a:t>
            </a:r>
          </a:p>
          <a:p>
            <a:endParaRPr lang="de-CH" b="0" dirty="0"/>
          </a:p>
          <a:p>
            <a:r>
              <a:rPr lang="de-CH" b="1" dirty="0"/>
              <a:t>Bildquellen</a:t>
            </a:r>
            <a:r>
              <a:rPr lang="de-CH" dirty="0"/>
              <a:t>:</a:t>
            </a:r>
          </a:p>
          <a:p>
            <a:pPr marL="171450" indent="-171450">
              <a:buFontTx/>
              <a:buChar char="-"/>
            </a:pPr>
            <a:r>
              <a:rPr lang="de-CH" dirty="0"/>
              <a:t>https://pixabay.com/p-154456/?no_redirect</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7</a:t>
            </a:fld>
            <a:endParaRPr lang="de-CH"/>
          </a:p>
        </p:txBody>
      </p:sp>
    </p:spTree>
    <p:extLst>
      <p:ext uri="{BB962C8B-B14F-4D97-AF65-F5344CB8AC3E}">
        <p14:creationId xmlns:p14="http://schemas.microsoft.com/office/powerpoint/2010/main" val="4247056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https://upload.wikimedia.org/wikipedia/commons/thumb/9/91/Georg_Elser_1938.jpg/426px-Georg_Elser_1938.jpg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8</a:t>
            </a:fld>
            <a:endParaRPr lang="de-CH"/>
          </a:p>
        </p:txBody>
      </p:sp>
    </p:spTree>
    <p:extLst>
      <p:ext uri="{BB962C8B-B14F-4D97-AF65-F5344CB8AC3E}">
        <p14:creationId xmlns:p14="http://schemas.microsoft.com/office/powerpoint/2010/main" val="2998026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https://upload.wikimedia.org/wikipedia/commons/f/f0/Gestapo-Akte_Georg_Elser_%28Delikt%29.jpg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9</a:t>
            </a:fld>
            <a:endParaRPr lang="de-CH"/>
          </a:p>
        </p:txBody>
      </p:sp>
    </p:spTree>
    <p:extLst>
      <p:ext uri="{BB962C8B-B14F-4D97-AF65-F5344CB8AC3E}">
        <p14:creationId xmlns:p14="http://schemas.microsoft.com/office/powerpoint/2010/main" val="1106955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10.11.2017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02666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10.11.2017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6523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10.11.2017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2610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10.11.2017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5661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657588D-F118-4A2F-8912-D6DDC07E973B}" type="datetimeFigureOut">
              <a:rPr lang="de-CH" smtClean="0"/>
              <a:t>10.11.2017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690326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3657588D-F118-4A2F-8912-D6DDC07E973B}" type="datetimeFigureOut">
              <a:rPr lang="de-CH" smtClean="0"/>
              <a:t>10.11.2017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6341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657588D-F118-4A2F-8912-D6DDC07E973B}" type="datetimeFigureOut">
              <a:rPr lang="de-CH" smtClean="0"/>
              <a:t>10.11.2017</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47772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3657588D-F118-4A2F-8912-D6DDC07E973B}" type="datetimeFigureOut">
              <a:rPr lang="de-CH" smtClean="0"/>
              <a:t>10.11.2017</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7332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657588D-F118-4A2F-8912-D6DDC07E973B}" type="datetimeFigureOut">
              <a:rPr lang="de-CH" smtClean="0"/>
              <a:t>10.11.2017</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56638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10.11.2017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15266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10.11.2017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5807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588D-F118-4A2F-8912-D6DDC07E973B}" type="datetimeFigureOut">
              <a:rPr lang="de-CH" smtClean="0"/>
              <a:t>10.11.2017</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525BB-BE73-42E3-BD07-663F02728113}" type="slidenum">
              <a:rPr lang="de-CH" smtClean="0"/>
              <a:t>‹Nr.›</a:t>
            </a:fld>
            <a:endParaRPr lang="de-CH"/>
          </a:p>
        </p:txBody>
      </p:sp>
    </p:spTree>
    <p:extLst>
      <p:ext uri="{BB962C8B-B14F-4D97-AF65-F5344CB8AC3E}">
        <p14:creationId xmlns:p14="http://schemas.microsoft.com/office/powerpoint/2010/main" val="2397821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oGm_z7PGRq4"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youtu.be/1ciVTDmEdvs"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1.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play.kahoot.it/#/k/3e5c8d21-930a-4905-8ac4-d155a53ddb5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95D075-7DF5-449A-8971-31FBF337E9ED}"/>
              </a:ext>
            </a:extLst>
          </p:cNvPr>
          <p:cNvPicPr>
            <a:picLocks noChangeAspect="1"/>
          </p:cNvPicPr>
          <p:nvPr/>
        </p:nvPicPr>
        <p:blipFill rotWithShape="1">
          <a:blip r:embed="rId3">
            <a:extLst>
              <a:ext uri="{28A0092B-C50C-407E-A947-70E740481C1C}">
                <a14:useLocalDpi xmlns:a14="http://schemas.microsoft.com/office/drawing/2010/main" val="0"/>
              </a:ext>
            </a:extLst>
          </a:blip>
          <a:srcRect t="12814" b="9109"/>
          <a:stretch/>
        </p:blipFill>
        <p:spPr>
          <a:xfrm>
            <a:off x="-2" y="0"/>
            <a:ext cx="12192000" cy="6858000"/>
          </a:xfrm>
          <a:prstGeom prst="rect">
            <a:avLst/>
          </a:prstGeom>
        </p:spPr>
      </p:pic>
      <p:sp>
        <p:nvSpPr>
          <p:cNvPr id="9" name="Textfeld 8"/>
          <p:cNvSpPr txBox="1"/>
          <p:nvPr/>
        </p:nvSpPr>
        <p:spPr>
          <a:xfrm>
            <a:off x="9942923" y="6488668"/>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2" y="5399139"/>
            <a:ext cx="533400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7200" dirty="0">
                <a:solidFill>
                  <a:schemeClr val="tx1"/>
                </a:solidFill>
                <a:latin typeface="Arial" charset="0"/>
                <a:ea typeface="Arial" charset="0"/>
                <a:cs typeface="Arial" charset="0"/>
              </a:rPr>
              <a:t> Weltkrieg I</a:t>
            </a:r>
            <a:endParaRPr lang="de-DE" sz="6000" dirty="0">
              <a:solidFill>
                <a:schemeClr val="tx1"/>
              </a:solidFill>
              <a:latin typeface="Arial" charset="0"/>
              <a:ea typeface="Arial" charset="0"/>
              <a:cs typeface="Arial" charset="0"/>
            </a:endParaRPr>
          </a:p>
        </p:txBody>
      </p:sp>
      <p:sp>
        <p:nvSpPr>
          <p:cNvPr id="5" name="Inhaltsplatzhalter 6"/>
          <p:cNvSpPr txBox="1">
            <a:spLocks/>
          </p:cNvSpPr>
          <p:nvPr/>
        </p:nvSpPr>
        <p:spPr>
          <a:xfrm>
            <a:off x="-1" y="4084926"/>
            <a:ext cx="506730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7200" dirty="0">
                <a:solidFill>
                  <a:schemeClr val="tx1"/>
                </a:solidFill>
                <a:latin typeface="Arial" charset="0"/>
                <a:ea typeface="Arial" charset="0"/>
                <a:cs typeface="Arial" charset="0"/>
              </a:rPr>
              <a:t>Der Zweite</a:t>
            </a:r>
          </a:p>
        </p:txBody>
      </p:sp>
    </p:spTree>
    <p:extLst>
      <p:ext uri="{BB962C8B-B14F-4D97-AF65-F5344CB8AC3E}">
        <p14:creationId xmlns:p14="http://schemas.microsoft.com/office/powerpoint/2010/main" val="1347490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Bildergebnis für Зимняя война">
            <a:extLst>
              <a:ext uri="{FF2B5EF4-FFF2-40B4-BE49-F238E27FC236}">
                <a16:creationId xmlns:a16="http://schemas.microsoft.com/office/drawing/2014/main" id="{845C9C32-927A-47FD-8401-ADD3AFA6A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87" y="-3284"/>
            <a:ext cx="4799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0" y="4362134"/>
            <a:ext cx="601368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Blitzkrieg gegen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64293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Finnland 1939-40</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535871" y="337812"/>
            <a:ext cx="6162675"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Sowjetunion erklärt </a:t>
            </a:r>
            <a:r>
              <a:rPr lang="de-DE" sz="2400" b="1" dirty="0">
                <a:solidFill>
                  <a:schemeClr val="tx1"/>
                </a:solidFill>
                <a:latin typeface="Arial" charset="0"/>
                <a:ea typeface="Arial" charset="0"/>
                <a:cs typeface="Arial" charset="0"/>
              </a:rPr>
              <a:t>Finnland</a:t>
            </a:r>
            <a:r>
              <a:rPr lang="de-DE" sz="2400" dirty="0">
                <a:solidFill>
                  <a:schemeClr val="tx1"/>
                </a:solidFill>
                <a:latin typeface="Arial" charset="0"/>
                <a:ea typeface="Arial" charset="0"/>
                <a:cs typeface="Arial" charset="0"/>
              </a:rPr>
              <a:t> den Krieg.</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535870" y="914543"/>
            <a:ext cx="616267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Obwohl Finnland unterlegen ist, leistet es zähen </a:t>
            </a:r>
            <a:r>
              <a:rPr lang="de-DE" sz="2400" b="1" dirty="0">
                <a:solidFill>
                  <a:schemeClr val="tx1"/>
                </a:solidFill>
                <a:latin typeface="Arial" charset="0"/>
                <a:ea typeface="Arial" charset="0"/>
                <a:cs typeface="Arial" charset="0"/>
              </a:rPr>
              <a:t>Widerstand</a:t>
            </a:r>
            <a:r>
              <a:rPr lang="de-DE" sz="2400" dirty="0">
                <a:solidFill>
                  <a:schemeClr val="tx1"/>
                </a:solidFill>
                <a:latin typeface="Arial" charset="0"/>
                <a:ea typeface="Arial" charset="0"/>
                <a:cs typeface="Arial" charset="0"/>
              </a:rPr>
              <a:t>.</a:t>
            </a:r>
          </a:p>
        </p:txBody>
      </p:sp>
      <p:sp>
        <p:nvSpPr>
          <p:cNvPr id="11" name="Inhaltsplatzhalter 6">
            <a:extLst>
              <a:ext uri="{FF2B5EF4-FFF2-40B4-BE49-F238E27FC236}">
                <a16:creationId xmlns:a16="http://schemas.microsoft.com/office/drawing/2014/main" id="{737ACF90-E3FD-49C7-9511-1056571D2E13}"/>
              </a:ext>
            </a:extLst>
          </p:cNvPr>
          <p:cNvSpPr txBox="1">
            <a:spLocks/>
          </p:cNvSpPr>
          <p:nvPr/>
        </p:nvSpPr>
        <p:spPr>
          <a:xfrm>
            <a:off x="535870" y="1823672"/>
            <a:ext cx="616267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Da die Sowjetunion fürchtet, dass die Westmächte eingreifen könnten, </a:t>
            </a:r>
            <a:r>
              <a:rPr lang="de-DE" sz="2400" dirty="0" err="1">
                <a:solidFill>
                  <a:schemeClr val="tx1"/>
                </a:solidFill>
                <a:latin typeface="Arial" charset="0"/>
                <a:ea typeface="Arial" charset="0"/>
                <a:cs typeface="Arial" charset="0"/>
              </a:rPr>
              <a:t>schliessen</a:t>
            </a:r>
            <a:r>
              <a:rPr lang="de-DE" sz="2400" dirty="0">
                <a:solidFill>
                  <a:schemeClr val="tx1"/>
                </a:solidFill>
                <a:latin typeface="Arial" charset="0"/>
                <a:ea typeface="Arial" charset="0"/>
                <a:cs typeface="Arial" charset="0"/>
              </a:rPr>
              <a:t> die beiden Staaten </a:t>
            </a:r>
            <a:r>
              <a:rPr lang="de-DE" sz="2400" dirty="0" err="1">
                <a:solidFill>
                  <a:schemeClr val="tx1"/>
                </a:solidFill>
                <a:latin typeface="Arial" charset="0"/>
                <a:ea typeface="Arial" charset="0"/>
                <a:cs typeface="Arial" charset="0"/>
              </a:rPr>
              <a:t>schliesslich</a:t>
            </a:r>
            <a:r>
              <a:rPr lang="de-DE" sz="2400" dirty="0">
                <a:solidFill>
                  <a:schemeClr val="tx1"/>
                </a:solidFill>
                <a:latin typeface="Arial" charset="0"/>
                <a:ea typeface="Arial" charset="0"/>
                <a:cs typeface="Arial" charset="0"/>
              </a:rPr>
              <a:t> </a:t>
            </a:r>
            <a:r>
              <a:rPr lang="de-DE" sz="2400" b="1" dirty="0">
                <a:solidFill>
                  <a:schemeClr val="tx1"/>
                </a:solidFill>
                <a:latin typeface="Arial" charset="0"/>
                <a:ea typeface="Arial" charset="0"/>
                <a:cs typeface="Arial" charset="0"/>
              </a:rPr>
              <a:t>Frieden</a:t>
            </a:r>
            <a:r>
              <a:rPr lang="de-DE" sz="2400" dirty="0">
                <a:solidFill>
                  <a:schemeClr val="tx1"/>
                </a:solidFill>
                <a:latin typeface="Arial" charset="0"/>
                <a:ea typeface="Arial" charset="0"/>
                <a:cs typeface="Arial" charset="0"/>
              </a:rPr>
              <a:t>.</a:t>
            </a:r>
          </a:p>
        </p:txBody>
      </p:sp>
      <p:sp>
        <p:nvSpPr>
          <p:cNvPr id="13" name="Inhaltsplatzhalter 6">
            <a:extLst>
              <a:ext uri="{FF2B5EF4-FFF2-40B4-BE49-F238E27FC236}">
                <a16:creationId xmlns:a16="http://schemas.microsoft.com/office/drawing/2014/main" id="{B2AE859F-429C-439B-A766-0C1293E1A855}"/>
              </a:ext>
            </a:extLst>
          </p:cNvPr>
          <p:cNvSpPr txBox="1">
            <a:spLocks/>
          </p:cNvSpPr>
          <p:nvPr/>
        </p:nvSpPr>
        <p:spPr>
          <a:xfrm>
            <a:off x="535870" y="3065200"/>
            <a:ext cx="6162673"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Finnland muss einige </a:t>
            </a:r>
            <a:r>
              <a:rPr lang="de-DE" sz="2400" b="1" dirty="0">
                <a:solidFill>
                  <a:schemeClr val="tx1"/>
                </a:solidFill>
                <a:latin typeface="Arial" charset="0"/>
                <a:ea typeface="Arial" charset="0"/>
                <a:cs typeface="Arial" charset="0"/>
              </a:rPr>
              <a:t>Gebiete</a:t>
            </a:r>
            <a:r>
              <a:rPr lang="de-DE" sz="2400" dirty="0">
                <a:solidFill>
                  <a:schemeClr val="tx1"/>
                </a:solidFill>
                <a:latin typeface="Arial" charset="0"/>
                <a:ea typeface="Arial" charset="0"/>
                <a:cs typeface="Arial" charset="0"/>
              </a:rPr>
              <a:t> im Südosten abtreten.</a:t>
            </a:r>
          </a:p>
        </p:txBody>
      </p:sp>
    </p:spTree>
    <p:extLst>
      <p:ext uri="{BB962C8B-B14F-4D97-AF65-F5344CB8AC3E}">
        <p14:creationId xmlns:p14="http://schemas.microsoft.com/office/powerpoint/2010/main" val="4402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ergebnis für weserübung">
            <a:extLst>
              <a:ext uri="{FF2B5EF4-FFF2-40B4-BE49-F238E27FC236}">
                <a16:creationId xmlns:a16="http://schemas.microsoft.com/office/drawing/2014/main" id="{0EC056EF-F10C-41AD-B783-3CB35CC03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575" y="-3284"/>
            <a:ext cx="5051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0" y="4362134"/>
            <a:ext cx="601368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Blitzkrieg gegen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64293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Norwegen 1940</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468422" y="385237"/>
            <a:ext cx="6313378"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Westmächte haben in der Nordsee eine </a:t>
            </a:r>
            <a:r>
              <a:rPr lang="de-DE" sz="2400" b="1" dirty="0">
                <a:solidFill>
                  <a:schemeClr val="tx1"/>
                </a:solidFill>
                <a:latin typeface="Arial" charset="0"/>
                <a:ea typeface="Arial" charset="0"/>
                <a:cs typeface="Arial" charset="0"/>
              </a:rPr>
              <a:t>Handelssperre</a:t>
            </a:r>
            <a:r>
              <a:rPr lang="de-DE" sz="2400" dirty="0">
                <a:solidFill>
                  <a:schemeClr val="tx1"/>
                </a:solidFill>
                <a:latin typeface="Arial" charset="0"/>
                <a:ea typeface="Arial" charset="0"/>
                <a:cs typeface="Arial" charset="0"/>
              </a:rPr>
              <a:t> gegen Deutschland errichtet. </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468422" y="1361313"/>
            <a:ext cx="6313378"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Um ihrer Flotte die Möglichkeit zu geben, in den Atlantik vorzudringen, </a:t>
            </a:r>
            <a:r>
              <a:rPr lang="de-DE" sz="2400" dirty="0" err="1">
                <a:solidFill>
                  <a:schemeClr val="tx1"/>
                </a:solidFill>
                <a:latin typeface="Arial" charset="0"/>
                <a:ea typeface="Arial" charset="0"/>
                <a:cs typeface="Arial" charset="0"/>
              </a:rPr>
              <a:t>stossen</a:t>
            </a:r>
            <a:r>
              <a:rPr lang="de-DE" sz="2400" dirty="0">
                <a:solidFill>
                  <a:schemeClr val="tx1"/>
                </a:solidFill>
                <a:latin typeface="Arial" charset="0"/>
                <a:ea typeface="Arial" charset="0"/>
                <a:cs typeface="Arial" charset="0"/>
              </a:rPr>
              <a:t> die Deutschen nach </a:t>
            </a:r>
            <a:r>
              <a:rPr lang="de-DE" sz="2400" b="1" dirty="0">
                <a:solidFill>
                  <a:schemeClr val="tx1"/>
                </a:solidFill>
                <a:latin typeface="Arial" charset="0"/>
                <a:ea typeface="Arial" charset="0"/>
                <a:cs typeface="Arial" charset="0"/>
              </a:rPr>
              <a:t>Norwegen</a:t>
            </a:r>
            <a:r>
              <a:rPr lang="de-DE" sz="2400" dirty="0">
                <a:solidFill>
                  <a:schemeClr val="tx1"/>
                </a:solidFill>
                <a:latin typeface="Arial" charset="0"/>
                <a:ea typeface="Arial" charset="0"/>
                <a:cs typeface="Arial" charset="0"/>
              </a:rPr>
              <a:t> vor.</a:t>
            </a:r>
          </a:p>
        </p:txBody>
      </p:sp>
      <p:sp>
        <p:nvSpPr>
          <p:cNvPr id="11" name="Inhaltsplatzhalter 6">
            <a:extLst>
              <a:ext uri="{FF2B5EF4-FFF2-40B4-BE49-F238E27FC236}">
                <a16:creationId xmlns:a16="http://schemas.microsoft.com/office/drawing/2014/main" id="{737ACF90-E3FD-49C7-9511-1056571D2E13}"/>
              </a:ext>
            </a:extLst>
          </p:cNvPr>
          <p:cNvSpPr txBox="1">
            <a:spLocks/>
          </p:cNvSpPr>
          <p:nvPr/>
        </p:nvSpPr>
        <p:spPr>
          <a:xfrm>
            <a:off x="468422" y="2677508"/>
            <a:ext cx="6313378"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Nach zwei Monaten ist das Land </a:t>
            </a:r>
            <a:r>
              <a:rPr lang="de-DE" sz="2400" b="1" dirty="0">
                <a:solidFill>
                  <a:schemeClr val="tx1"/>
                </a:solidFill>
                <a:latin typeface="Arial" charset="0"/>
                <a:ea typeface="Arial" charset="0"/>
                <a:cs typeface="Arial" charset="0"/>
              </a:rPr>
              <a:t>besiegt</a:t>
            </a:r>
            <a:r>
              <a:rPr lang="de-DE" sz="2400" dirty="0">
                <a:solidFill>
                  <a:schemeClr val="tx1"/>
                </a:solidFill>
                <a:latin typeface="Arial" charset="0"/>
                <a:ea typeface="Arial" charset="0"/>
                <a:cs typeface="Arial" charset="0"/>
              </a:rPr>
              <a:t>.</a:t>
            </a:r>
          </a:p>
        </p:txBody>
      </p:sp>
      <p:sp>
        <p:nvSpPr>
          <p:cNvPr id="13" name="Inhaltsplatzhalter 6">
            <a:extLst>
              <a:ext uri="{FF2B5EF4-FFF2-40B4-BE49-F238E27FC236}">
                <a16:creationId xmlns:a16="http://schemas.microsoft.com/office/drawing/2014/main" id="{B2AE859F-429C-439B-A766-0C1293E1A855}"/>
              </a:ext>
            </a:extLst>
          </p:cNvPr>
          <p:cNvSpPr txBox="1">
            <a:spLocks/>
          </p:cNvSpPr>
          <p:nvPr/>
        </p:nvSpPr>
        <p:spPr>
          <a:xfrm>
            <a:off x="468424" y="3322565"/>
            <a:ext cx="6313376"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Auch </a:t>
            </a:r>
            <a:r>
              <a:rPr lang="de-DE" sz="2400" b="1" dirty="0">
                <a:solidFill>
                  <a:schemeClr val="tx1"/>
                </a:solidFill>
                <a:latin typeface="Arial" charset="0"/>
                <a:ea typeface="Arial" charset="0"/>
                <a:cs typeface="Arial" charset="0"/>
              </a:rPr>
              <a:t>Dänemark</a:t>
            </a:r>
            <a:r>
              <a:rPr lang="de-DE" sz="2400" dirty="0">
                <a:solidFill>
                  <a:schemeClr val="tx1"/>
                </a:solidFill>
                <a:latin typeface="Arial" charset="0"/>
                <a:ea typeface="Arial" charset="0"/>
                <a:cs typeface="Arial" charset="0"/>
              </a:rPr>
              <a:t> wird – kampflos – besetzt. </a:t>
            </a:r>
          </a:p>
        </p:txBody>
      </p:sp>
    </p:spTree>
    <p:extLst>
      <p:ext uri="{BB962C8B-B14F-4D97-AF65-F5344CB8AC3E}">
        <p14:creationId xmlns:p14="http://schemas.microsoft.com/office/powerpoint/2010/main" val="271027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westfeldzug">
            <a:extLst>
              <a:ext uri="{FF2B5EF4-FFF2-40B4-BE49-F238E27FC236}">
                <a16:creationId xmlns:a16="http://schemas.microsoft.com/office/drawing/2014/main" id="{53432FC5-DE0F-4645-B9F9-50FB63295F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619125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Deutscher West-</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49720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feldzug</a:t>
            </a:r>
            <a:r>
              <a:rPr lang="de-CH" sz="6000" dirty="0">
                <a:solidFill>
                  <a:schemeClr val="tx1"/>
                </a:solidFill>
                <a:latin typeface="Arial" charset="0"/>
                <a:ea typeface="Arial" charset="0"/>
                <a:cs typeface="Arial" charset="0"/>
              </a:rPr>
              <a:t> 1940</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6734176" y="1109800"/>
            <a:ext cx="506730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Am 10. Mai 1940 setzt der deutsche Angriff gegen </a:t>
            </a:r>
            <a:r>
              <a:rPr lang="de-DE" sz="2400" b="1" dirty="0">
                <a:solidFill>
                  <a:schemeClr val="tx1"/>
                </a:solidFill>
                <a:latin typeface="Arial" charset="0"/>
                <a:ea typeface="Arial" charset="0"/>
                <a:cs typeface="Arial" charset="0"/>
              </a:rPr>
              <a:t>Frankreich</a:t>
            </a:r>
            <a:r>
              <a:rPr lang="de-DE" sz="2400" dirty="0">
                <a:solidFill>
                  <a:schemeClr val="tx1"/>
                </a:solidFill>
                <a:latin typeface="Arial" charset="0"/>
                <a:ea typeface="Arial" charset="0"/>
                <a:cs typeface="Arial" charset="0"/>
              </a:rPr>
              <a:t>, Luxemburg, Belgien und die Niederlande ein.</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734175" y="2858013"/>
            <a:ext cx="5067300"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Überraschenderweise </a:t>
            </a:r>
            <a:r>
              <a:rPr lang="de-DE" sz="2400" dirty="0" err="1">
                <a:solidFill>
                  <a:schemeClr val="tx1"/>
                </a:solidFill>
                <a:latin typeface="Arial" charset="0"/>
                <a:ea typeface="Arial" charset="0"/>
                <a:cs typeface="Arial" charset="0"/>
              </a:rPr>
              <a:t>stossen</a:t>
            </a:r>
            <a:r>
              <a:rPr lang="de-DE" sz="2400" dirty="0">
                <a:solidFill>
                  <a:schemeClr val="tx1"/>
                </a:solidFill>
                <a:latin typeface="Arial" charset="0"/>
                <a:ea typeface="Arial" charset="0"/>
                <a:cs typeface="Arial" charset="0"/>
              </a:rPr>
              <a:t> die Deutschen durch </a:t>
            </a:r>
            <a:r>
              <a:rPr lang="de-DE" sz="2400" b="1" dirty="0">
                <a:solidFill>
                  <a:schemeClr val="tx1"/>
                </a:solidFill>
                <a:latin typeface="Arial" charset="0"/>
                <a:ea typeface="Arial" charset="0"/>
                <a:cs typeface="Arial" charset="0"/>
              </a:rPr>
              <a:t>Südbelgien</a:t>
            </a:r>
            <a:r>
              <a:rPr lang="de-DE" sz="2400" dirty="0">
                <a:solidFill>
                  <a:schemeClr val="tx1"/>
                </a:solidFill>
                <a:latin typeface="Arial" charset="0"/>
                <a:ea typeface="Arial" charset="0"/>
                <a:cs typeface="Arial" charset="0"/>
              </a:rPr>
              <a:t> und </a:t>
            </a:r>
            <a:r>
              <a:rPr lang="de-DE" sz="2400" b="1" dirty="0">
                <a:solidFill>
                  <a:schemeClr val="tx1"/>
                </a:solidFill>
                <a:latin typeface="Arial" charset="0"/>
                <a:ea typeface="Arial" charset="0"/>
                <a:cs typeface="Arial" charset="0"/>
              </a:rPr>
              <a:t>Nordfrankreich</a:t>
            </a:r>
            <a:r>
              <a:rPr lang="de-DE" sz="2400" dirty="0">
                <a:solidFill>
                  <a:schemeClr val="tx1"/>
                </a:solidFill>
                <a:latin typeface="Arial" charset="0"/>
                <a:ea typeface="Arial" charset="0"/>
                <a:cs typeface="Arial" charset="0"/>
              </a:rPr>
              <a:t> vor und erreichen bereits nach zehn Tagen die </a:t>
            </a:r>
            <a:r>
              <a:rPr lang="de-DE" sz="2400" b="1" dirty="0">
                <a:solidFill>
                  <a:schemeClr val="tx1"/>
                </a:solidFill>
                <a:latin typeface="Arial" charset="0"/>
                <a:ea typeface="Arial" charset="0"/>
                <a:cs typeface="Arial" charset="0"/>
              </a:rPr>
              <a:t>Meeresküste</a:t>
            </a:r>
            <a:r>
              <a:rPr lang="de-DE"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22601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ergebnis für europe map">
            <a:extLst>
              <a:ext uri="{FF2B5EF4-FFF2-40B4-BE49-F238E27FC236}">
                <a16:creationId xmlns:a16="http://schemas.microsoft.com/office/drawing/2014/main" id="{6A9486CF-F2D0-44C0-9F31-BFE9F39C24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83" r="38011" b="17917"/>
          <a:stretch/>
        </p:blipFill>
        <p:spPr bwMode="auto">
          <a:xfrm>
            <a:off x="1069975" y="0"/>
            <a:ext cx="11122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0" y="4362134"/>
            <a:ext cx="497205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von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442912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Dünkirchen</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561976" y="602194"/>
            <a:ext cx="4410076"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britischen und französischen Truppen werden immer weiter nach Norden getrieben und schliesslich bei </a:t>
            </a:r>
            <a:r>
              <a:rPr lang="de-CH" sz="2400" b="1" dirty="0">
                <a:solidFill>
                  <a:schemeClr val="tx1"/>
                </a:solidFill>
                <a:latin typeface="Arial" charset="0"/>
                <a:ea typeface="Arial" charset="0"/>
                <a:cs typeface="Arial" charset="0"/>
              </a:rPr>
              <a:t>Dünkirchen</a:t>
            </a:r>
            <a:r>
              <a:rPr lang="de-CH" sz="2400" dirty="0">
                <a:solidFill>
                  <a:schemeClr val="tx1"/>
                </a:solidFill>
                <a:latin typeface="Arial" charset="0"/>
                <a:ea typeface="Arial" charset="0"/>
                <a:cs typeface="Arial" charset="0"/>
              </a:rPr>
              <a:t> eingekesselt. </a:t>
            </a:r>
            <a:endParaRPr lang="de-DE" sz="2400" dirty="0">
              <a:solidFill>
                <a:schemeClr val="tx1"/>
              </a:solidFill>
              <a:latin typeface="Arial" charset="0"/>
              <a:ea typeface="Arial" charset="0"/>
              <a:cs typeface="Arial" charset="0"/>
            </a:endParaRPr>
          </a:p>
        </p:txBody>
      </p:sp>
      <p:sp>
        <p:nvSpPr>
          <p:cNvPr id="2" name="Ellipse 1">
            <a:extLst>
              <a:ext uri="{FF2B5EF4-FFF2-40B4-BE49-F238E27FC236}">
                <a16:creationId xmlns:a16="http://schemas.microsoft.com/office/drawing/2014/main" id="{C9F03CBA-62E9-49B4-805C-C5F30BA34EE0}"/>
              </a:ext>
            </a:extLst>
          </p:cNvPr>
          <p:cNvSpPr/>
          <p:nvPr/>
        </p:nvSpPr>
        <p:spPr>
          <a:xfrm>
            <a:off x="7429499" y="4057807"/>
            <a:ext cx="200025" cy="19986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126" name="Picture 6" descr="Bildergebnis für pin">
            <a:extLst>
              <a:ext uri="{FF2B5EF4-FFF2-40B4-BE49-F238E27FC236}">
                <a16:creationId xmlns:a16="http://schemas.microsoft.com/office/drawing/2014/main" id="{F971E67D-D680-4677-BB4F-CFBD699C3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24725" y="3186191"/>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7F718BA7-C6EB-4920-8D3A-D57B779295B1}"/>
              </a:ext>
            </a:extLst>
          </p:cNvPr>
          <p:cNvSpPr txBox="1"/>
          <p:nvPr/>
        </p:nvSpPr>
        <p:spPr>
          <a:xfrm>
            <a:off x="7651747" y="4007514"/>
            <a:ext cx="1444627"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Dünkirchen</a:t>
            </a:r>
            <a:endParaRPr lang="de-CH"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77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ildergebnis für dunkirk">
            <a:extLst>
              <a:ext uri="{FF2B5EF4-FFF2-40B4-BE49-F238E27FC236}">
                <a16:creationId xmlns:a16="http://schemas.microsoft.com/office/drawing/2014/main" id="{2700D511-1078-4A51-8C3E-A9909FADA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063" y="0"/>
            <a:ext cx="58499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0" y="4362134"/>
            <a:ext cx="497205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von</a:t>
            </a:r>
            <a:endParaRPr lang="de-DE" sz="6000" dirty="0">
              <a:solidFill>
                <a:schemeClr val="tx1"/>
              </a:solidFill>
              <a:latin typeface="Arial" charset="0"/>
              <a:ea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57226" y="794415"/>
            <a:ext cx="5238750"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Es gelingt den Briten, die Stadt so lange zu halten, bis </a:t>
            </a:r>
            <a:r>
              <a:rPr lang="de-CH" sz="2400" dirty="0">
                <a:solidFill>
                  <a:schemeClr val="tx1"/>
                </a:solidFill>
                <a:latin typeface="Arial" charset="0"/>
                <a:ea typeface="Arial" charset="0"/>
                <a:cs typeface="Arial" charset="0"/>
              </a:rPr>
              <a:t>sie über 330’000 von etwa 370’000 ihrer Soldaten über das Meer nach England </a:t>
            </a:r>
            <a:r>
              <a:rPr lang="de-CH" sz="2400" b="1" dirty="0">
                <a:solidFill>
                  <a:schemeClr val="tx1"/>
                </a:solidFill>
                <a:latin typeface="Arial" charset="0"/>
                <a:ea typeface="Arial" charset="0"/>
                <a:cs typeface="Arial" charset="0"/>
              </a:rPr>
              <a:t>evakuiert</a:t>
            </a:r>
            <a:r>
              <a:rPr lang="de-CH" sz="2400" dirty="0">
                <a:solidFill>
                  <a:schemeClr val="tx1"/>
                </a:solidFill>
                <a:latin typeface="Arial" charset="0"/>
                <a:ea typeface="Arial" charset="0"/>
                <a:cs typeface="Arial" charset="0"/>
              </a:rPr>
              <a:t> haben.</a:t>
            </a:r>
            <a:endParaRPr lang="de-DE" sz="2400" dirty="0">
              <a:solidFill>
                <a:schemeClr val="tx1"/>
              </a:solidFill>
              <a:latin typeface="Arial" charset="0"/>
              <a:ea typeface="Arial" charset="0"/>
              <a:cs typeface="Arial" charset="0"/>
            </a:endParaRPr>
          </a:p>
        </p:txBody>
      </p:sp>
      <p:sp>
        <p:nvSpPr>
          <p:cNvPr id="7" name="Inhaltsplatzhalter 6">
            <a:extLst>
              <a:ext uri="{FF2B5EF4-FFF2-40B4-BE49-F238E27FC236}">
                <a16:creationId xmlns:a16="http://schemas.microsoft.com/office/drawing/2014/main" id="{EDD98F4A-8C13-4FC2-B486-824952D279D0}"/>
              </a:ext>
            </a:extLst>
          </p:cNvPr>
          <p:cNvSpPr txBox="1">
            <a:spLocks/>
          </p:cNvSpPr>
          <p:nvPr/>
        </p:nvSpPr>
        <p:spPr>
          <a:xfrm>
            <a:off x="1" y="5504410"/>
            <a:ext cx="442912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Dünkirchen</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38839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churchill">
            <a:extLst>
              <a:ext uri="{FF2B5EF4-FFF2-40B4-BE49-F238E27FC236}">
                <a16:creationId xmlns:a16="http://schemas.microsoft.com/office/drawing/2014/main" id="{B209640D-F400-4DBF-9AA0-B2850B449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17" r="6314"/>
          <a:stretch/>
        </p:blipFill>
        <p:spPr bwMode="auto">
          <a:xfrm>
            <a:off x="8140607" y="676"/>
            <a:ext cx="405139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44590" y="189302"/>
            <a:ext cx="7651287" cy="648074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«Wir müssen sehr sorgfältig darauf bedacht sein, diese Rettung nicht in einen Sieg umzudeuten. Kriege werden nicht durch Evakuierungen gewonnen. Doch erfochten wir bei dieser Rettung einen Sieg, der verdient, festgehalten zu werden. Er wurde von unserer Luftwaffe errungen… Wir waren Zeugen einer grossen Kraftprobe zwischen der englischen und der deutschen Luftwaffe. Können Sie sich für die deutsche Luftwaffe ein grösseres Ziel vorstellen, als die Evakuierung von jenem Strand aus unmöglich zu machen und all diese Schiffe zu versenken, die beinahe zu Tausenden aufgeboten wurden? Konnte es im ganzen Krieg ein Ziel von grösserer Wichtigkeit geben als dieses? Die Deutschen haben es mit aller Kraft angestrebt und sind zurückgeschlagen worden; ihre Pläne wurden durchkreuzt. Wir haben die Armee weggeschafft […] Wir werden bis ans Ende durchhalten.» </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Sir Winston Churchill, Rede vom 4. Juni 1940</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9858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1" y="4362134"/>
            <a:ext cx="619125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Deutscher West-</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49720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feldzug</a:t>
            </a:r>
            <a:r>
              <a:rPr lang="de-CH" sz="6000" dirty="0">
                <a:solidFill>
                  <a:schemeClr val="tx1"/>
                </a:solidFill>
                <a:latin typeface="Arial" charset="0"/>
                <a:ea typeface="Arial" charset="0"/>
                <a:cs typeface="Arial" charset="0"/>
              </a:rPr>
              <a:t> 1940</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rot="16200000">
            <a:off x="10882796"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1428749" y="1099633"/>
            <a:ext cx="4152900"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Als die Deutschen auch Paris besetzen, muss die französische Regierung um einen </a:t>
            </a:r>
            <a:r>
              <a:rPr lang="de-DE" sz="2400" b="1" dirty="0">
                <a:solidFill>
                  <a:schemeClr val="tx1"/>
                </a:solidFill>
                <a:latin typeface="Arial" charset="0"/>
                <a:ea typeface="Arial" charset="0"/>
                <a:cs typeface="Arial" charset="0"/>
              </a:rPr>
              <a:t>Waffenstillstand</a:t>
            </a:r>
            <a:r>
              <a:rPr lang="de-DE" sz="2400" dirty="0">
                <a:solidFill>
                  <a:schemeClr val="tx1"/>
                </a:solidFill>
                <a:latin typeface="Arial" charset="0"/>
                <a:ea typeface="Arial" charset="0"/>
                <a:cs typeface="Arial" charset="0"/>
              </a:rPr>
              <a:t> bitten. </a:t>
            </a:r>
          </a:p>
        </p:txBody>
      </p:sp>
      <p:pic>
        <p:nvPicPr>
          <p:cNvPr id="3076" name="Picture 4" descr="Bildergebnis für hitler paris">
            <a:extLst>
              <a:ext uri="{FF2B5EF4-FFF2-40B4-BE49-F238E27FC236}">
                <a16:creationId xmlns:a16="http://schemas.microsoft.com/office/drawing/2014/main" id="{A59E4074-7A3A-486A-8D53-C8C39BDBD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1918" y="0"/>
            <a:ext cx="4730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0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856502-6CA7-449A-9F68-688C4CD47FE8}"/>
              </a:ext>
            </a:extLst>
          </p:cNvPr>
          <p:cNvPicPr>
            <a:picLocks noChangeAspect="1"/>
          </p:cNvPicPr>
          <p:nvPr/>
        </p:nvPicPr>
        <p:blipFill rotWithShape="1">
          <a:blip r:embed="rId3"/>
          <a:srcRect l="1184" t="9184" r="49597" b="1250"/>
          <a:stretch/>
        </p:blipFill>
        <p:spPr>
          <a:xfrm>
            <a:off x="6191251" y="-1"/>
            <a:ext cx="6000750" cy="5915025"/>
          </a:xfrm>
          <a:prstGeom prst="rect">
            <a:avLst/>
          </a:prstGeom>
        </p:spPr>
      </p:pic>
      <p:sp>
        <p:nvSpPr>
          <p:cNvPr id="9" name="Inhaltsplatzhalter 6"/>
          <p:cNvSpPr txBox="1">
            <a:spLocks/>
          </p:cNvSpPr>
          <p:nvPr/>
        </p:nvSpPr>
        <p:spPr>
          <a:xfrm>
            <a:off x="-1" y="4362134"/>
            <a:ext cx="619125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Deutscher West-</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49720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feldzug</a:t>
            </a:r>
            <a:r>
              <a:rPr lang="de-CH" sz="6000" dirty="0">
                <a:solidFill>
                  <a:schemeClr val="tx1"/>
                </a:solidFill>
                <a:latin typeface="Arial" charset="0"/>
                <a:ea typeface="Arial" charset="0"/>
                <a:cs typeface="Arial" charset="0"/>
              </a:rPr>
              <a:t> 1940</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61ED2AC2-869F-4056-9628-136E3C4C163D}"/>
              </a:ext>
            </a:extLst>
          </p:cNvPr>
          <p:cNvSpPr txBox="1">
            <a:spLocks/>
          </p:cNvSpPr>
          <p:nvPr/>
        </p:nvSpPr>
        <p:spPr>
          <a:xfrm>
            <a:off x="1046750" y="631390"/>
            <a:ext cx="429577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err="1">
                <a:solidFill>
                  <a:schemeClr val="tx1"/>
                </a:solidFill>
                <a:latin typeface="Arial" charset="0"/>
                <a:ea typeface="Arial" charset="0"/>
                <a:cs typeface="Arial" charset="0"/>
              </a:rPr>
              <a:t>Grosse</a:t>
            </a:r>
            <a:r>
              <a:rPr lang="de-DE" sz="2400" dirty="0">
                <a:solidFill>
                  <a:schemeClr val="tx1"/>
                </a:solidFill>
                <a:latin typeface="Arial" charset="0"/>
                <a:ea typeface="Arial" charset="0"/>
                <a:cs typeface="Arial" charset="0"/>
              </a:rPr>
              <a:t> Teile von Frankreich kommen unter </a:t>
            </a:r>
            <a:r>
              <a:rPr lang="de-DE" sz="2400" b="1" dirty="0">
                <a:solidFill>
                  <a:schemeClr val="tx1"/>
                </a:solidFill>
                <a:latin typeface="Arial" charset="0"/>
                <a:ea typeface="Arial" charset="0"/>
                <a:cs typeface="Arial" charset="0"/>
              </a:rPr>
              <a:t>deutsche militärische Kontrolle</a:t>
            </a:r>
            <a:r>
              <a:rPr lang="de-DE" sz="2400" dirty="0">
                <a:solidFill>
                  <a:schemeClr val="tx1"/>
                </a:solidFill>
                <a:latin typeface="Arial" charset="0"/>
                <a:ea typeface="Arial" charset="0"/>
                <a:cs typeface="Arial" charset="0"/>
              </a:rPr>
              <a:t>.</a:t>
            </a:r>
          </a:p>
        </p:txBody>
      </p:sp>
      <p:sp>
        <p:nvSpPr>
          <p:cNvPr id="11" name="Inhaltsplatzhalter 6">
            <a:extLst>
              <a:ext uri="{FF2B5EF4-FFF2-40B4-BE49-F238E27FC236}">
                <a16:creationId xmlns:a16="http://schemas.microsoft.com/office/drawing/2014/main" id="{A1BBD008-421C-4DE4-BC9F-E02A14978B77}"/>
              </a:ext>
            </a:extLst>
          </p:cNvPr>
          <p:cNvSpPr txBox="1">
            <a:spLocks/>
          </p:cNvSpPr>
          <p:nvPr/>
        </p:nvSpPr>
        <p:spPr>
          <a:xfrm>
            <a:off x="1046750" y="1951997"/>
            <a:ext cx="429577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Regierung versetzt ihren Sitz in das im unbesetzten Teil gelegene </a:t>
            </a:r>
            <a:r>
              <a:rPr lang="de-DE" sz="2400" b="1" dirty="0">
                <a:solidFill>
                  <a:schemeClr val="tx1"/>
                </a:solidFill>
                <a:latin typeface="Arial" charset="0"/>
                <a:ea typeface="Arial" charset="0"/>
                <a:cs typeface="Arial" charset="0"/>
              </a:rPr>
              <a:t>Vichy</a:t>
            </a:r>
            <a:r>
              <a:rPr lang="de-DE"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37274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battle of britain">
            <a:extLst>
              <a:ext uri="{FF2B5EF4-FFF2-40B4-BE49-F238E27FC236}">
                <a16:creationId xmlns:a16="http://schemas.microsoft.com/office/drawing/2014/main" id="{214F2B97-3445-4D73-860B-C7249B5475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4" b="11690"/>
          <a:stretch/>
        </p:blipFill>
        <p:spPr bwMode="auto">
          <a:xfrm>
            <a:off x="-1" y="0"/>
            <a:ext cx="12192001" cy="6943725"/>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53340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«Luftschlacht</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49720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um England»</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276976" y="538082"/>
            <a:ext cx="549592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Deutschland plant nun eine Truppenlandung in </a:t>
            </a:r>
            <a:r>
              <a:rPr lang="de-DE" sz="2400" b="1" dirty="0">
                <a:solidFill>
                  <a:schemeClr val="tx1"/>
                </a:solidFill>
                <a:latin typeface="Arial" charset="0"/>
                <a:ea typeface="Arial" charset="0"/>
                <a:cs typeface="Arial" charset="0"/>
              </a:rPr>
              <a:t>England</a:t>
            </a:r>
            <a:r>
              <a:rPr lang="de-DE" sz="2400" dirty="0">
                <a:solidFill>
                  <a:schemeClr val="tx1"/>
                </a:solidFill>
                <a:latin typeface="Arial" charset="0"/>
                <a:ea typeface="Arial" charset="0"/>
                <a:cs typeface="Arial" charset="0"/>
              </a:rPr>
              <a:t>.</a:t>
            </a:r>
          </a:p>
        </p:txBody>
      </p:sp>
      <p:sp>
        <p:nvSpPr>
          <p:cNvPr id="10" name="Inhaltsplatzhalter 6">
            <a:extLst>
              <a:ext uri="{FF2B5EF4-FFF2-40B4-BE49-F238E27FC236}">
                <a16:creationId xmlns:a16="http://schemas.microsoft.com/office/drawing/2014/main" id="{61ED2AC2-869F-4056-9628-136E3C4C163D}"/>
              </a:ext>
            </a:extLst>
          </p:cNvPr>
          <p:cNvSpPr txBox="1">
            <a:spLocks/>
          </p:cNvSpPr>
          <p:nvPr/>
        </p:nvSpPr>
        <p:spPr>
          <a:xfrm>
            <a:off x="6276976" y="1523684"/>
            <a:ext cx="549592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Um dies zu erreichen, muss jedoch zuerst die </a:t>
            </a:r>
            <a:r>
              <a:rPr lang="de-DE" sz="2400" b="1" dirty="0">
                <a:solidFill>
                  <a:schemeClr val="tx1"/>
                </a:solidFill>
                <a:latin typeface="Arial" charset="0"/>
                <a:ea typeface="Arial" charset="0"/>
                <a:cs typeface="Arial" charset="0"/>
              </a:rPr>
              <a:t>britische Luftwaffe </a:t>
            </a:r>
            <a:r>
              <a:rPr lang="de-DE" sz="2400" dirty="0">
                <a:solidFill>
                  <a:schemeClr val="tx1"/>
                </a:solidFill>
                <a:latin typeface="Arial" charset="0"/>
                <a:ea typeface="Arial" charset="0"/>
                <a:cs typeface="Arial" charset="0"/>
              </a:rPr>
              <a:t>ausgeschaltet werden.</a:t>
            </a:r>
          </a:p>
        </p:txBody>
      </p:sp>
      <p:sp>
        <p:nvSpPr>
          <p:cNvPr id="11" name="Inhaltsplatzhalter 6">
            <a:extLst>
              <a:ext uri="{FF2B5EF4-FFF2-40B4-BE49-F238E27FC236}">
                <a16:creationId xmlns:a16="http://schemas.microsoft.com/office/drawing/2014/main" id="{A1BBD008-421C-4DE4-BC9F-E02A14978B77}"/>
              </a:ext>
            </a:extLst>
          </p:cNvPr>
          <p:cNvSpPr txBox="1">
            <a:spLocks/>
          </p:cNvSpPr>
          <p:nvPr/>
        </p:nvSpPr>
        <p:spPr>
          <a:xfrm>
            <a:off x="6274979" y="2864127"/>
            <a:ext cx="549792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In der </a:t>
            </a:r>
            <a:r>
              <a:rPr lang="de-CH" sz="2400" dirty="0">
                <a:solidFill>
                  <a:schemeClr val="tx1"/>
                </a:solidFill>
                <a:latin typeface="Arial" charset="0"/>
                <a:ea typeface="Arial" charset="0"/>
                <a:cs typeface="Arial" charset="0"/>
              </a:rPr>
              <a:t>«</a:t>
            </a:r>
            <a:r>
              <a:rPr lang="de-DE" sz="2400" b="1" dirty="0">
                <a:solidFill>
                  <a:schemeClr val="tx1"/>
                </a:solidFill>
                <a:latin typeface="Arial" charset="0"/>
                <a:ea typeface="Arial" charset="0"/>
                <a:cs typeface="Arial" charset="0"/>
              </a:rPr>
              <a:t>Luftschlacht um England</a:t>
            </a:r>
            <a:r>
              <a:rPr lang="de-CH" sz="2400" b="1" dirty="0">
                <a:solidFill>
                  <a:schemeClr val="tx1"/>
                </a:solidFill>
                <a:latin typeface="Arial" charset="0"/>
                <a:ea typeface="Arial" charset="0"/>
                <a:cs typeface="Arial" charset="0"/>
              </a:rPr>
              <a:t>»</a:t>
            </a:r>
            <a:r>
              <a:rPr lang="de-DE" sz="2400" b="1" dirty="0">
                <a:solidFill>
                  <a:schemeClr val="tx1"/>
                </a:solidFill>
                <a:latin typeface="Arial" charset="0"/>
                <a:ea typeface="Arial" charset="0"/>
                <a:cs typeface="Arial" charset="0"/>
              </a:rPr>
              <a:t> </a:t>
            </a:r>
            <a:r>
              <a:rPr lang="de-DE" sz="2400" dirty="0">
                <a:solidFill>
                  <a:schemeClr val="tx1"/>
                </a:solidFill>
                <a:latin typeface="Arial" charset="0"/>
                <a:ea typeface="Arial" charset="0"/>
                <a:cs typeface="Arial" charset="0"/>
              </a:rPr>
              <a:t>leisten die britischen Piloten aber erfolgreich Widerstand.</a:t>
            </a:r>
          </a:p>
        </p:txBody>
      </p:sp>
    </p:spTree>
    <p:extLst>
      <p:ext uri="{BB962C8B-B14F-4D97-AF65-F5344CB8AC3E}">
        <p14:creationId xmlns:p14="http://schemas.microsoft.com/office/powerpoint/2010/main" val="14677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dergebnis für churchill">
            <a:extLst>
              <a:ext uri="{FF2B5EF4-FFF2-40B4-BE49-F238E27FC236}">
                <a16:creationId xmlns:a16="http://schemas.microsoft.com/office/drawing/2014/main" id="{2264D3DC-7206-41ED-9A09-7073E3A2F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0"/>
            <a:ext cx="5495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438151" y="548724"/>
            <a:ext cx="5810250" cy="5760551"/>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«Ich erwarte, dass jetzt die Schlacht um England beginnen wird. Von ihrem Ausgang hält der Fortbestand der christlichen Kultur ab… Hitler weiss sehr wohl, dass er entweder uns auf unserer Insel zerschmettern oder den Krieg verlieren muss. Vermögen wir ihm standzuhalten, so kann ganz Europa befreit werden… Rüsten wir uns daher zur Erfüllung unserer Pflicht; handeln wir so, dass, wenn das Britische Reich und seine Völkergemeinschaft noch tausend Jahre bestehen, die Menschen immer noch sagen werde: ‘Das war ihre grösste Stunde.’»</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Sir Winston Churchill, Britischer Premierminister (1940)</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8995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0" y="4362134"/>
            <a:ext cx="30956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Hitlers</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57626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Vorkriegspolitik</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514349" y="377412"/>
            <a:ext cx="6115050"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Hitlers Politik folgt grundsätzlich vier Zielen:</a:t>
            </a:r>
          </a:p>
        </p:txBody>
      </p:sp>
      <p:sp>
        <p:nvSpPr>
          <p:cNvPr id="10" name="Inhaltsplatzhalter 6">
            <a:extLst>
              <a:ext uri="{FF2B5EF4-FFF2-40B4-BE49-F238E27FC236}">
                <a16:creationId xmlns:a16="http://schemas.microsoft.com/office/drawing/2014/main" id="{C5F26ECD-F0A2-428F-AD6B-FD4D3C08B4AD}"/>
              </a:ext>
            </a:extLst>
          </p:cNvPr>
          <p:cNvSpPr txBox="1">
            <a:spLocks/>
          </p:cNvSpPr>
          <p:nvPr/>
        </p:nvSpPr>
        <p:spPr>
          <a:xfrm>
            <a:off x="514350" y="959773"/>
            <a:ext cx="6115049" cy="180664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DE" sz="2400" dirty="0">
                <a:solidFill>
                  <a:schemeClr val="tx1"/>
                </a:solidFill>
                <a:latin typeface="Arial" charset="0"/>
                <a:ea typeface="Arial" charset="0"/>
                <a:cs typeface="Arial" charset="0"/>
              </a:rPr>
              <a:t>Weg mit dem </a:t>
            </a:r>
            <a:r>
              <a:rPr lang="de-DE" sz="2400" b="1" dirty="0">
                <a:solidFill>
                  <a:schemeClr val="tx1"/>
                </a:solidFill>
                <a:latin typeface="Arial" charset="0"/>
                <a:ea typeface="Arial" charset="0"/>
                <a:cs typeface="Arial" charset="0"/>
              </a:rPr>
              <a:t>Vertrag von Versailles</a:t>
            </a:r>
          </a:p>
          <a:p>
            <a:pPr>
              <a:buFont typeface="Wingdings" panose="05000000000000000000" pitchFamily="2" charset="2"/>
              <a:buChar char="§"/>
            </a:pPr>
            <a:r>
              <a:rPr lang="de-DE" sz="2400" dirty="0">
                <a:solidFill>
                  <a:schemeClr val="tx1"/>
                </a:solidFill>
                <a:latin typeface="Arial" charset="0"/>
                <a:ea typeface="Arial" charset="0"/>
                <a:cs typeface="Arial" charset="0"/>
              </a:rPr>
              <a:t>Alle Deutschen in </a:t>
            </a:r>
            <a:r>
              <a:rPr lang="de-DE" sz="2400" b="1" dirty="0">
                <a:solidFill>
                  <a:schemeClr val="tx1"/>
                </a:solidFill>
                <a:latin typeface="Arial" charset="0"/>
                <a:ea typeface="Arial" charset="0"/>
                <a:cs typeface="Arial" charset="0"/>
              </a:rPr>
              <a:t>einem Staat</a:t>
            </a:r>
          </a:p>
          <a:p>
            <a:pPr>
              <a:buFont typeface="Wingdings" panose="05000000000000000000" pitchFamily="2" charset="2"/>
              <a:buChar char="§"/>
            </a:pPr>
            <a:r>
              <a:rPr lang="de-DE" sz="2400" b="1" dirty="0">
                <a:solidFill>
                  <a:schemeClr val="tx1"/>
                </a:solidFill>
                <a:latin typeface="Arial" charset="0"/>
                <a:ea typeface="Arial" charset="0"/>
                <a:cs typeface="Arial" charset="0"/>
              </a:rPr>
              <a:t>Raumgewinn</a:t>
            </a:r>
            <a:r>
              <a:rPr lang="de-DE" sz="2400" dirty="0">
                <a:solidFill>
                  <a:schemeClr val="tx1"/>
                </a:solidFill>
                <a:latin typeface="Arial" charset="0"/>
                <a:ea typeface="Arial" charset="0"/>
                <a:cs typeface="Arial" charset="0"/>
              </a:rPr>
              <a:t> im Osten</a:t>
            </a:r>
          </a:p>
          <a:p>
            <a:pPr>
              <a:buFont typeface="Wingdings" panose="05000000000000000000" pitchFamily="2" charset="2"/>
              <a:buChar char="§"/>
            </a:pPr>
            <a:r>
              <a:rPr lang="de-DE" sz="2400" dirty="0">
                <a:solidFill>
                  <a:schemeClr val="tx1"/>
                </a:solidFill>
                <a:latin typeface="Arial" charset="0"/>
                <a:ea typeface="Arial" charset="0"/>
                <a:cs typeface="Arial" charset="0"/>
              </a:rPr>
              <a:t>Deutschland als </a:t>
            </a:r>
            <a:r>
              <a:rPr lang="de-DE" sz="2400" b="1" dirty="0">
                <a:solidFill>
                  <a:schemeClr val="tx1"/>
                </a:solidFill>
                <a:latin typeface="Arial" charset="0"/>
                <a:ea typeface="Arial" charset="0"/>
                <a:cs typeface="Arial" charset="0"/>
              </a:rPr>
              <a:t>Weltmacht</a:t>
            </a:r>
          </a:p>
        </p:txBody>
      </p:sp>
      <p:pic>
        <p:nvPicPr>
          <p:cNvPr id="1026" name="Picture 2" descr="Bildergebnis für nationalsozialismus">
            <a:extLst>
              <a:ext uri="{FF2B5EF4-FFF2-40B4-BE49-F238E27FC236}">
                <a16:creationId xmlns:a16="http://schemas.microsoft.com/office/drawing/2014/main" id="{C478BFEC-F9F8-46FE-9601-2C0F11000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853" y="2766421"/>
            <a:ext cx="7294421" cy="391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57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ldergebnis für the blitz">
            <a:extLst>
              <a:ext uri="{FF2B5EF4-FFF2-40B4-BE49-F238E27FC236}">
                <a16:creationId xmlns:a16="http://schemas.microsoft.com/office/drawing/2014/main" id="{C00EABBB-9CD3-4B9F-8016-99E2407A2A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88"/>
          <a:stretch/>
        </p:blipFill>
        <p:spPr bwMode="auto">
          <a:xfrm>
            <a:off x="-14350" y="0"/>
            <a:ext cx="1229207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272981" y="451732"/>
            <a:ext cx="549592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Durch </a:t>
            </a:r>
            <a:r>
              <a:rPr lang="de-DE" sz="2400" b="1" dirty="0">
                <a:solidFill>
                  <a:schemeClr val="tx1"/>
                </a:solidFill>
                <a:latin typeface="Arial" charset="0"/>
                <a:ea typeface="Arial" charset="0"/>
                <a:cs typeface="Arial" charset="0"/>
              </a:rPr>
              <a:t>Bombardierungen</a:t>
            </a:r>
            <a:r>
              <a:rPr lang="de-DE" sz="2400" dirty="0">
                <a:solidFill>
                  <a:schemeClr val="tx1"/>
                </a:solidFill>
                <a:latin typeface="Arial" charset="0"/>
                <a:ea typeface="Arial" charset="0"/>
                <a:cs typeface="Arial" charset="0"/>
              </a:rPr>
              <a:t> von britischen Städten versucht die deutsche Luftwaffe, die Engländer zu </a:t>
            </a:r>
            <a:r>
              <a:rPr lang="de-DE" sz="2400" b="1" dirty="0">
                <a:solidFill>
                  <a:schemeClr val="tx1"/>
                </a:solidFill>
                <a:latin typeface="Arial" charset="0"/>
                <a:ea typeface="Arial" charset="0"/>
                <a:cs typeface="Arial" charset="0"/>
              </a:rPr>
              <a:t>demoralisieren</a:t>
            </a:r>
            <a:r>
              <a:rPr lang="de-DE" sz="2400" dirty="0">
                <a:solidFill>
                  <a:schemeClr val="tx1"/>
                </a:solidFill>
                <a:latin typeface="Arial" charset="0"/>
                <a:ea typeface="Arial" charset="0"/>
                <a:cs typeface="Arial" charset="0"/>
              </a:rPr>
              <a:t>.</a:t>
            </a:r>
          </a:p>
        </p:txBody>
      </p:sp>
      <p:sp>
        <p:nvSpPr>
          <p:cNvPr id="10" name="Inhaltsplatzhalter 6">
            <a:extLst>
              <a:ext uri="{FF2B5EF4-FFF2-40B4-BE49-F238E27FC236}">
                <a16:creationId xmlns:a16="http://schemas.microsoft.com/office/drawing/2014/main" id="{61ED2AC2-869F-4056-9628-136E3C4C163D}"/>
              </a:ext>
            </a:extLst>
          </p:cNvPr>
          <p:cNvSpPr txBox="1">
            <a:spLocks/>
          </p:cNvSpPr>
          <p:nvPr/>
        </p:nvSpPr>
        <p:spPr>
          <a:xfrm>
            <a:off x="6272981" y="3341905"/>
            <a:ext cx="549592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Der </a:t>
            </a:r>
            <a:r>
              <a:rPr lang="de-DE" sz="2400" b="1" dirty="0">
                <a:solidFill>
                  <a:schemeClr val="tx1"/>
                </a:solidFill>
                <a:latin typeface="Arial" charset="0"/>
                <a:ea typeface="Arial" charset="0"/>
                <a:cs typeface="Arial" charset="0"/>
              </a:rPr>
              <a:t>Widerstandswille</a:t>
            </a:r>
            <a:r>
              <a:rPr lang="de-DE" sz="2400" dirty="0">
                <a:solidFill>
                  <a:schemeClr val="tx1"/>
                </a:solidFill>
                <a:latin typeface="Arial" charset="0"/>
                <a:ea typeface="Arial" charset="0"/>
                <a:cs typeface="Arial" charset="0"/>
              </a:rPr>
              <a:t> der Briten ist zu </a:t>
            </a:r>
            <a:r>
              <a:rPr lang="de-DE" sz="2400" dirty="0" err="1">
                <a:solidFill>
                  <a:schemeClr val="tx1"/>
                </a:solidFill>
                <a:latin typeface="Arial" charset="0"/>
                <a:ea typeface="Arial" charset="0"/>
                <a:cs typeface="Arial" charset="0"/>
              </a:rPr>
              <a:t>gross</a:t>
            </a:r>
            <a:r>
              <a:rPr lang="de-DE" sz="2400" dirty="0">
                <a:solidFill>
                  <a:schemeClr val="tx1"/>
                </a:solidFill>
                <a:latin typeface="Arial" charset="0"/>
                <a:ea typeface="Arial" charset="0"/>
                <a:cs typeface="Arial" charset="0"/>
              </a:rPr>
              <a:t>!</a:t>
            </a:r>
          </a:p>
        </p:txBody>
      </p:sp>
      <p:sp>
        <p:nvSpPr>
          <p:cNvPr id="11" name="Inhaltsplatzhalter 6">
            <a:extLst>
              <a:ext uri="{FF2B5EF4-FFF2-40B4-BE49-F238E27FC236}">
                <a16:creationId xmlns:a16="http://schemas.microsoft.com/office/drawing/2014/main" id="{A1BBD008-421C-4DE4-BC9F-E02A14978B77}"/>
              </a:ext>
            </a:extLst>
          </p:cNvPr>
          <p:cNvSpPr txBox="1">
            <a:spLocks/>
          </p:cNvSpPr>
          <p:nvPr/>
        </p:nvSpPr>
        <p:spPr>
          <a:xfrm>
            <a:off x="6272981" y="2063018"/>
            <a:ext cx="549792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Es werden zwar grosse </a:t>
            </a:r>
            <a:r>
              <a:rPr lang="de-CH" sz="2400" b="1" dirty="0">
                <a:solidFill>
                  <a:schemeClr val="tx1"/>
                </a:solidFill>
                <a:latin typeface="Arial" charset="0"/>
                <a:ea typeface="Arial" charset="0"/>
                <a:cs typeface="Arial" charset="0"/>
              </a:rPr>
              <a:t>Schäden</a:t>
            </a:r>
            <a:r>
              <a:rPr lang="de-CH" sz="2400" dirty="0">
                <a:solidFill>
                  <a:schemeClr val="tx1"/>
                </a:solidFill>
                <a:latin typeface="Arial" charset="0"/>
                <a:ea typeface="Arial" charset="0"/>
                <a:cs typeface="Arial" charset="0"/>
              </a:rPr>
              <a:t> angerichtet, doch die Deutschen erreichen ihr Ziel nicht.</a:t>
            </a:r>
            <a:endParaRPr lang="de-DE" sz="2400" dirty="0">
              <a:solidFill>
                <a:schemeClr val="tx1"/>
              </a:solidFill>
              <a:latin typeface="Arial" charset="0"/>
              <a:ea typeface="Arial" charset="0"/>
              <a:cs typeface="Arial" charset="0"/>
            </a:endParaRPr>
          </a:p>
        </p:txBody>
      </p:sp>
      <p:sp>
        <p:nvSpPr>
          <p:cNvPr id="13" name="Inhaltsplatzhalter 6">
            <a:extLst>
              <a:ext uri="{FF2B5EF4-FFF2-40B4-BE49-F238E27FC236}">
                <a16:creationId xmlns:a16="http://schemas.microsoft.com/office/drawing/2014/main" id="{82F9F956-3947-4A3B-9D11-C1167A5B2656}"/>
              </a:ext>
            </a:extLst>
          </p:cNvPr>
          <p:cNvSpPr txBox="1">
            <a:spLocks/>
          </p:cNvSpPr>
          <p:nvPr/>
        </p:nvSpPr>
        <p:spPr>
          <a:xfrm>
            <a:off x="-14350" y="454982"/>
            <a:ext cx="44958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«The Blitz»</a:t>
            </a:r>
            <a:endParaRPr lang="de-DE" sz="6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2413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tube air raid">
            <a:extLst>
              <a:ext uri="{FF2B5EF4-FFF2-40B4-BE49-F238E27FC236}">
                <a16:creationId xmlns:a16="http://schemas.microsoft.com/office/drawing/2014/main" id="{18BCFC7D-E2F2-484C-A12A-4C72DFDFB0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93"/>
          <a:stretch/>
        </p:blipFill>
        <p:spPr bwMode="auto">
          <a:xfrm>
            <a:off x="8069413" y="-3284"/>
            <a:ext cx="4122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51266" y="295094"/>
            <a:ext cx="7564518" cy="627659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a:t>
            </a:r>
            <a:r>
              <a:rPr lang="en-US" altLang="de-DE" sz="2400" dirty="0">
                <a:solidFill>
                  <a:schemeClr val="tx1"/>
                </a:solidFill>
                <a:latin typeface="Arial" charset="0"/>
                <a:cs typeface="Arial" charset="0"/>
              </a:rPr>
              <a:t>If you were out and a bombing raid took place you would make for the nearest shelter. The tube stations were considered to be very safe. I did not like using them myself. The stench was unbearable. The smell was so bad I don't know how people did not die from suffocation. So many bodies and no fresh air coming in. People would go to the tube stations long before it got dark because they wanted to make sure that they reserved their space. There were a lot of arguments amongst people over that.</a:t>
            </a:r>
          </a:p>
          <a:p>
            <a:pPr marL="0" indent="0" algn="ctr">
              <a:buNone/>
            </a:pPr>
            <a:r>
              <a:rPr lang="en-US" altLang="de-DE" sz="2400" dirty="0">
                <a:solidFill>
                  <a:schemeClr val="tx1"/>
                </a:solidFill>
                <a:latin typeface="Arial" charset="0"/>
                <a:cs typeface="Arial" charset="0"/>
              </a:rPr>
              <a:t>We did not have an Anderson shelter so we used to hide under the stairs. You felt the next bang would be your lot and it was very frightening. My grandmother was a very religious person and when she was with us during the bombing raids she would gabble away saying her prayers. Strangely enough, when I was with her, I always felt safe.</a:t>
            </a:r>
            <a:r>
              <a:rPr lang="de-CH" altLang="de-DE" sz="2400" dirty="0">
                <a:solidFill>
                  <a:schemeClr val="tx1"/>
                </a:solidFill>
                <a:latin typeface="Arial" charset="0"/>
                <a:cs typeface="Arial" charset="0"/>
              </a:rPr>
              <a:t>»</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Evelyn Rose über ihre Erlebnisse während dem Londoner «Blitz»</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10906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ildergebnis für declaration of war mussolini">
            <a:extLst>
              <a:ext uri="{FF2B5EF4-FFF2-40B4-BE49-F238E27FC236}">
                <a16:creationId xmlns:a16="http://schemas.microsoft.com/office/drawing/2014/main" id="{49F8C106-1B40-482E-B20E-103BB75F27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66" r="16182"/>
          <a:stretch/>
        </p:blipFill>
        <p:spPr bwMode="auto">
          <a:xfrm>
            <a:off x="6257924" y="0"/>
            <a:ext cx="5934076" cy="6854716"/>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59721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Kriegserklärung</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334327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Italiens</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514349" y="727976"/>
            <a:ext cx="521017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Am 10. Juni 1940 erklärt </a:t>
            </a:r>
            <a:r>
              <a:rPr lang="de-DE" sz="2400" b="1" dirty="0">
                <a:solidFill>
                  <a:schemeClr val="tx1"/>
                </a:solidFill>
                <a:latin typeface="Arial" charset="0"/>
                <a:ea typeface="Arial" charset="0"/>
                <a:cs typeface="Arial" charset="0"/>
              </a:rPr>
              <a:t>Italien</a:t>
            </a:r>
            <a:r>
              <a:rPr lang="de-DE" sz="2400" dirty="0">
                <a:solidFill>
                  <a:schemeClr val="tx1"/>
                </a:solidFill>
                <a:latin typeface="Arial" charset="0"/>
                <a:ea typeface="Arial" charset="0"/>
                <a:cs typeface="Arial" charset="0"/>
              </a:rPr>
              <a:t> </a:t>
            </a:r>
            <a:r>
              <a:rPr lang="de-DE" sz="2400" dirty="0" err="1">
                <a:solidFill>
                  <a:schemeClr val="tx1"/>
                </a:solidFill>
                <a:latin typeface="Arial" charset="0"/>
                <a:ea typeface="Arial" charset="0"/>
                <a:cs typeface="Arial" charset="0"/>
              </a:rPr>
              <a:t>Grossbritannien</a:t>
            </a:r>
            <a:r>
              <a:rPr lang="de-DE" sz="2400" dirty="0">
                <a:solidFill>
                  <a:schemeClr val="tx1"/>
                </a:solidFill>
                <a:latin typeface="Arial" charset="0"/>
                <a:ea typeface="Arial" charset="0"/>
                <a:cs typeface="Arial" charset="0"/>
              </a:rPr>
              <a:t> und Frankreich den Krieg.</a:t>
            </a:r>
          </a:p>
        </p:txBody>
      </p:sp>
      <p:sp>
        <p:nvSpPr>
          <p:cNvPr id="7" name="Inhaltsplatzhalter 6">
            <a:extLst>
              <a:ext uri="{FF2B5EF4-FFF2-40B4-BE49-F238E27FC236}">
                <a16:creationId xmlns:a16="http://schemas.microsoft.com/office/drawing/2014/main" id="{41978E90-E678-464F-AA18-D5BE18F596DC}"/>
              </a:ext>
            </a:extLst>
          </p:cNvPr>
          <p:cNvSpPr txBox="1">
            <a:spLocks/>
          </p:cNvSpPr>
          <p:nvPr/>
        </p:nvSpPr>
        <p:spPr>
          <a:xfrm>
            <a:off x="514350" y="2040669"/>
            <a:ext cx="521017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September greift Italien </a:t>
            </a:r>
            <a:r>
              <a:rPr lang="de-DE" sz="2400" b="1" dirty="0">
                <a:solidFill>
                  <a:schemeClr val="tx1"/>
                </a:solidFill>
                <a:latin typeface="Arial" charset="0"/>
                <a:ea typeface="Arial" charset="0"/>
                <a:cs typeface="Arial" charset="0"/>
              </a:rPr>
              <a:t>Ägypten</a:t>
            </a:r>
            <a:r>
              <a:rPr lang="de-DE" sz="2400" dirty="0">
                <a:solidFill>
                  <a:schemeClr val="tx1"/>
                </a:solidFill>
                <a:latin typeface="Arial" charset="0"/>
                <a:ea typeface="Arial" charset="0"/>
                <a:cs typeface="Arial" charset="0"/>
              </a:rPr>
              <a:t>, ein britisches Protektorat, an. </a:t>
            </a:r>
          </a:p>
        </p:txBody>
      </p:sp>
      <p:sp>
        <p:nvSpPr>
          <p:cNvPr id="10" name="Inhaltsplatzhalter 6">
            <a:extLst>
              <a:ext uri="{FF2B5EF4-FFF2-40B4-BE49-F238E27FC236}">
                <a16:creationId xmlns:a16="http://schemas.microsoft.com/office/drawing/2014/main" id="{CF86AD86-C744-487F-B59F-B47C122E253D}"/>
              </a:ext>
            </a:extLst>
          </p:cNvPr>
          <p:cNvSpPr txBox="1">
            <a:spLocks/>
          </p:cNvSpPr>
          <p:nvPr/>
        </p:nvSpPr>
        <p:spPr>
          <a:xfrm>
            <a:off x="514350" y="3016745"/>
            <a:ext cx="5210174"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Damit ist der Krieg in </a:t>
            </a:r>
            <a:r>
              <a:rPr lang="de-DE" sz="2400" b="1" dirty="0">
                <a:solidFill>
                  <a:schemeClr val="tx1"/>
                </a:solidFill>
                <a:latin typeface="Arial" charset="0"/>
                <a:ea typeface="Arial" charset="0"/>
                <a:cs typeface="Arial" charset="0"/>
              </a:rPr>
              <a:t>Afrika</a:t>
            </a:r>
            <a:r>
              <a:rPr lang="de-DE" sz="2400" dirty="0">
                <a:solidFill>
                  <a:schemeClr val="tx1"/>
                </a:solidFill>
                <a:latin typeface="Arial" charset="0"/>
                <a:ea typeface="Arial" charset="0"/>
                <a:cs typeface="Arial" charset="0"/>
              </a:rPr>
              <a:t> eröffnet.</a:t>
            </a:r>
          </a:p>
        </p:txBody>
      </p:sp>
    </p:spTree>
    <p:extLst>
      <p:ext uri="{BB962C8B-B14F-4D97-AF65-F5344CB8AC3E}">
        <p14:creationId xmlns:p14="http://schemas.microsoft.com/office/powerpoint/2010/main" val="2502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dergebnis für tripartite pact">
            <a:extLst>
              <a:ext uri="{FF2B5EF4-FFF2-40B4-BE49-F238E27FC236}">
                <a16:creationId xmlns:a16="http://schemas.microsoft.com/office/drawing/2014/main" id="{3E40D880-04CA-444B-9E85-405D487914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54" r="5196"/>
          <a:stretch/>
        </p:blipFill>
        <p:spPr bwMode="auto">
          <a:xfrm rot="16200000">
            <a:off x="6514982" y="1190745"/>
            <a:ext cx="6867765" cy="4486273"/>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1314451" y="1058773"/>
            <a:ext cx="487679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Am 27. September 1940 wird der </a:t>
            </a:r>
            <a:r>
              <a:rPr lang="de-DE" sz="2400" b="1" dirty="0">
                <a:solidFill>
                  <a:schemeClr val="tx1"/>
                </a:solidFill>
                <a:latin typeface="Arial" charset="0"/>
                <a:ea typeface="Arial" charset="0"/>
                <a:cs typeface="Arial" charset="0"/>
              </a:rPr>
              <a:t>Dreimächtepakt</a:t>
            </a:r>
            <a:r>
              <a:rPr lang="de-DE" sz="2400" dirty="0">
                <a:solidFill>
                  <a:schemeClr val="tx1"/>
                </a:solidFill>
                <a:latin typeface="Arial" charset="0"/>
                <a:ea typeface="Arial" charset="0"/>
                <a:cs typeface="Arial" charset="0"/>
              </a:rPr>
              <a:t> zwischen dem Deutschen Reich, Japan und Italien geschlossen.</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0" y="5206572"/>
            <a:ext cx="61912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Dreimächtepakt</a:t>
            </a:r>
          </a:p>
        </p:txBody>
      </p:sp>
      <p:pic>
        <p:nvPicPr>
          <p:cNvPr id="1030" name="Picture 6" descr="Bildergebnis für nazi flagge">
            <a:extLst>
              <a:ext uri="{FF2B5EF4-FFF2-40B4-BE49-F238E27FC236}">
                <a16:creationId xmlns:a16="http://schemas.microsoft.com/office/drawing/2014/main" id="{EAFD3770-F2C7-437B-82A6-D1112F2A8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6" y="3682838"/>
            <a:ext cx="876300" cy="5257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dergebnis für japan flag">
            <a:extLst>
              <a:ext uri="{FF2B5EF4-FFF2-40B4-BE49-F238E27FC236}">
                <a16:creationId xmlns:a16="http://schemas.microsoft.com/office/drawing/2014/main" id="{E53D7741-EDCA-448F-972E-87B7F0BDF9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3426" y="4371065"/>
            <a:ext cx="873682" cy="582275"/>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8B866449-1208-4839-B737-CED27093BE40}"/>
              </a:ext>
            </a:extLst>
          </p:cNvPr>
          <p:cNvPicPr>
            <a:picLocks noChangeAspect="1"/>
          </p:cNvPicPr>
          <p:nvPr/>
        </p:nvPicPr>
        <p:blipFill rotWithShape="1">
          <a:blip r:embed="rId6"/>
          <a:srcRect t="9038" r="30000" b="5144"/>
          <a:stretch/>
        </p:blipFill>
        <p:spPr>
          <a:xfrm>
            <a:off x="8353427" y="5115787"/>
            <a:ext cx="876300" cy="581918"/>
          </a:xfrm>
          <a:prstGeom prst="rect">
            <a:avLst/>
          </a:prstGeom>
        </p:spPr>
      </p:pic>
      <p:cxnSp>
        <p:nvCxnSpPr>
          <p:cNvPr id="5" name="Gerader Verbinder 4">
            <a:extLst>
              <a:ext uri="{FF2B5EF4-FFF2-40B4-BE49-F238E27FC236}">
                <a16:creationId xmlns:a16="http://schemas.microsoft.com/office/drawing/2014/main" id="{556F8F87-C1BC-49A3-95DB-D6602F712E14}"/>
              </a:ext>
            </a:extLst>
          </p:cNvPr>
          <p:cNvCxnSpPr>
            <a:stCxn id="1030" idx="2"/>
          </p:cNvCxnSpPr>
          <p:nvPr/>
        </p:nvCxnSpPr>
        <p:spPr>
          <a:xfrm flipH="1">
            <a:off x="8790267" y="4208618"/>
            <a:ext cx="1309" cy="162447"/>
          </a:xfrm>
          <a:prstGeom prst="line">
            <a:avLst/>
          </a:prstGeom>
          <a:ln w="76200"/>
        </p:spPr>
        <p:style>
          <a:lnRef idx="1">
            <a:schemeClr val="dk1"/>
          </a:lnRef>
          <a:fillRef idx="0">
            <a:schemeClr val="dk1"/>
          </a:fillRef>
          <a:effectRef idx="0">
            <a:schemeClr val="dk1"/>
          </a:effectRef>
          <a:fontRef idx="minor">
            <a:schemeClr val="tx1"/>
          </a:fontRef>
        </p:style>
      </p:cxnSp>
      <p:cxnSp>
        <p:nvCxnSpPr>
          <p:cNvPr id="15" name="Gerader Verbinder 14">
            <a:extLst>
              <a:ext uri="{FF2B5EF4-FFF2-40B4-BE49-F238E27FC236}">
                <a16:creationId xmlns:a16="http://schemas.microsoft.com/office/drawing/2014/main" id="{C03B844C-4A39-4CFC-B5AA-E169CD380AD2}"/>
              </a:ext>
            </a:extLst>
          </p:cNvPr>
          <p:cNvCxnSpPr/>
          <p:nvPr/>
        </p:nvCxnSpPr>
        <p:spPr>
          <a:xfrm flipH="1">
            <a:off x="8790267" y="4953340"/>
            <a:ext cx="1309" cy="162447"/>
          </a:xfrm>
          <a:prstGeom prst="line">
            <a:avLst/>
          </a:prstGeom>
          <a:ln w="762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257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Campagna italiana di Grecia">
            <a:extLst>
              <a:ext uri="{FF2B5EF4-FFF2-40B4-BE49-F238E27FC236}">
                <a16:creationId xmlns:a16="http://schemas.microsoft.com/office/drawing/2014/main" id="{F12E1ED5-015A-4970-ACF1-46B4E5257F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9"/>
          <a:stretch/>
        </p:blipFill>
        <p:spPr bwMode="auto">
          <a:xfrm>
            <a:off x="-5842" y="0"/>
            <a:ext cx="12197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45815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Überfall auf</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518159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Griechenland</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5829299" y="651776"/>
            <a:ext cx="461962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Oktober 1940 eröffnet Italien den Krieg gegen </a:t>
            </a:r>
            <a:r>
              <a:rPr lang="de-DE" sz="2400" b="1" dirty="0">
                <a:solidFill>
                  <a:schemeClr val="tx1"/>
                </a:solidFill>
                <a:latin typeface="Arial" charset="0"/>
                <a:ea typeface="Arial" charset="0"/>
                <a:cs typeface="Arial" charset="0"/>
              </a:rPr>
              <a:t>Griechenland</a:t>
            </a:r>
            <a:r>
              <a:rPr lang="de-DE"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254312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1" y="4362134"/>
            <a:ext cx="37719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Einfall in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29432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Libyen</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715995" y="591280"/>
            <a:ext cx="394679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Von Ägypten aus fallen die Briten nun in </a:t>
            </a:r>
            <a:r>
              <a:rPr lang="de-DE" sz="2400" b="1" dirty="0">
                <a:solidFill>
                  <a:schemeClr val="tx1"/>
                </a:solidFill>
                <a:latin typeface="Arial" charset="0"/>
                <a:ea typeface="Arial" charset="0"/>
                <a:cs typeface="Arial" charset="0"/>
              </a:rPr>
              <a:t>Italienisch-Nordafrika (Libyen) </a:t>
            </a:r>
            <a:r>
              <a:rPr lang="de-DE" sz="2400" dirty="0">
                <a:solidFill>
                  <a:schemeClr val="tx1"/>
                </a:solidFill>
                <a:latin typeface="Arial" charset="0"/>
                <a:ea typeface="Arial" charset="0"/>
                <a:cs typeface="Arial" charset="0"/>
              </a:rPr>
              <a:t>ein.</a:t>
            </a:r>
          </a:p>
        </p:txBody>
      </p:sp>
      <p:sp>
        <p:nvSpPr>
          <p:cNvPr id="7" name="Inhaltsplatzhalter 6">
            <a:extLst>
              <a:ext uri="{FF2B5EF4-FFF2-40B4-BE49-F238E27FC236}">
                <a16:creationId xmlns:a16="http://schemas.microsoft.com/office/drawing/2014/main" id="{99AECDB1-65CD-4A47-88B9-DA1A62448611}"/>
              </a:ext>
            </a:extLst>
          </p:cNvPr>
          <p:cNvSpPr txBox="1">
            <a:spLocks/>
          </p:cNvSpPr>
          <p:nvPr/>
        </p:nvSpPr>
        <p:spPr>
          <a:xfrm>
            <a:off x="715995" y="1931942"/>
            <a:ext cx="394679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Sie siegen gegen die Italiener und </a:t>
            </a:r>
            <a:r>
              <a:rPr lang="de-DE" sz="2400" dirty="0" err="1">
                <a:solidFill>
                  <a:schemeClr val="tx1"/>
                </a:solidFill>
                <a:latin typeface="Arial" charset="0"/>
                <a:ea typeface="Arial" charset="0"/>
                <a:cs typeface="Arial" charset="0"/>
              </a:rPr>
              <a:t>stossen</a:t>
            </a:r>
            <a:r>
              <a:rPr lang="de-DE" sz="2400" dirty="0">
                <a:solidFill>
                  <a:schemeClr val="tx1"/>
                </a:solidFill>
                <a:latin typeface="Arial" charset="0"/>
                <a:ea typeface="Arial" charset="0"/>
                <a:cs typeface="Arial" charset="0"/>
              </a:rPr>
              <a:t> weiter nach </a:t>
            </a:r>
            <a:r>
              <a:rPr lang="de-DE" sz="2400" b="1" dirty="0">
                <a:solidFill>
                  <a:schemeClr val="tx1"/>
                </a:solidFill>
                <a:latin typeface="Arial" charset="0"/>
                <a:ea typeface="Arial" charset="0"/>
                <a:cs typeface="Arial" charset="0"/>
              </a:rPr>
              <a:t>Westen</a:t>
            </a:r>
            <a:r>
              <a:rPr lang="de-DE" sz="2400" dirty="0">
                <a:solidFill>
                  <a:schemeClr val="tx1"/>
                </a:solidFill>
                <a:latin typeface="Arial" charset="0"/>
                <a:ea typeface="Arial" charset="0"/>
                <a:cs typeface="Arial" charset="0"/>
              </a:rPr>
              <a:t> vor.</a:t>
            </a:r>
          </a:p>
        </p:txBody>
      </p:sp>
      <p:pic>
        <p:nvPicPr>
          <p:cNvPr id="2" name="Grafik 1">
            <a:extLst>
              <a:ext uri="{FF2B5EF4-FFF2-40B4-BE49-F238E27FC236}">
                <a16:creationId xmlns:a16="http://schemas.microsoft.com/office/drawing/2014/main" id="{056E4954-7725-4133-994A-8A540D5623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8590" t="9038" r="42523" b="2548"/>
          <a:stretch/>
        </p:blipFill>
        <p:spPr>
          <a:xfrm>
            <a:off x="5194570" y="3284"/>
            <a:ext cx="6997430" cy="6854716"/>
          </a:xfrm>
          <a:prstGeom prst="rect">
            <a:avLst/>
          </a:prstGeom>
        </p:spPr>
      </p:pic>
      <p:sp>
        <p:nvSpPr>
          <p:cNvPr id="23" name="Freihandform: Form 22">
            <a:extLst>
              <a:ext uri="{FF2B5EF4-FFF2-40B4-BE49-F238E27FC236}">
                <a16:creationId xmlns:a16="http://schemas.microsoft.com/office/drawing/2014/main" id="{818DC69D-DDCE-40B3-BBBE-0B8727F92FE4}"/>
              </a:ext>
            </a:extLst>
          </p:cNvPr>
          <p:cNvSpPr/>
          <p:nvPr/>
        </p:nvSpPr>
        <p:spPr>
          <a:xfrm>
            <a:off x="8601076" y="3133641"/>
            <a:ext cx="1104900" cy="323933"/>
          </a:xfrm>
          <a:custGeom>
            <a:avLst/>
            <a:gdLst>
              <a:gd name="connsiteX0" fmla="*/ 1059173 w 1059173"/>
              <a:gd name="connsiteY0" fmla="*/ 190583 h 276308"/>
              <a:gd name="connsiteX1" fmla="*/ 1011548 w 1059173"/>
              <a:gd name="connsiteY1" fmla="*/ 181058 h 276308"/>
              <a:gd name="connsiteX2" fmla="*/ 982973 w 1059173"/>
              <a:gd name="connsiteY2" fmla="*/ 171533 h 276308"/>
              <a:gd name="connsiteX3" fmla="*/ 811523 w 1059173"/>
              <a:gd name="connsiteY3" fmla="*/ 162008 h 276308"/>
              <a:gd name="connsiteX4" fmla="*/ 744848 w 1059173"/>
              <a:gd name="connsiteY4" fmla="*/ 142958 h 276308"/>
              <a:gd name="connsiteX5" fmla="*/ 687698 w 1059173"/>
              <a:gd name="connsiteY5" fmla="*/ 123908 h 276308"/>
              <a:gd name="connsiteX6" fmla="*/ 659123 w 1059173"/>
              <a:gd name="connsiteY6" fmla="*/ 114383 h 276308"/>
              <a:gd name="connsiteX7" fmla="*/ 573398 w 1059173"/>
              <a:gd name="connsiteY7" fmla="*/ 57233 h 276308"/>
              <a:gd name="connsiteX8" fmla="*/ 544823 w 1059173"/>
              <a:gd name="connsiteY8" fmla="*/ 38183 h 276308"/>
              <a:gd name="connsiteX9" fmla="*/ 525773 w 1059173"/>
              <a:gd name="connsiteY9" fmla="*/ 9608 h 276308"/>
              <a:gd name="connsiteX10" fmla="*/ 459098 w 1059173"/>
              <a:gd name="connsiteY10" fmla="*/ 9608 h 276308"/>
              <a:gd name="connsiteX11" fmla="*/ 440048 w 1059173"/>
              <a:gd name="connsiteY11" fmla="*/ 76283 h 276308"/>
              <a:gd name="connsiteX12" fmla="*/ 430523 w 1059173"/>
              <a:gd name="connsiteY12" fmla="*/ 162008 h 276308"/>
              <a:gd name="connsiteX13" fmla="*/ 411473 w 1059173"/>
              <a:gd name="connsiteY13" fmla="*/ 219158 h 276308"/>
              <a:gd name="connsiteX14" fmla="*/ 325748 w 1059173"/>
              <a:gd name="connsiteY14" fmla="*/ 266783 h 276308"/>
              <a:gd name="connsiteX15" fmla="*/ 287648 w 1059173"/>
              <a:gd name="connsiteY15" fmla="*/ 276308 h 276308"/>
              <a:gd name="connsiteX16" fmla="*/ 116198 w 1059173"/>
              <a:gd name="connsiteY16" fmla="*/ 257258 h 276308"/>
              <a:gd name="connsiteX17" fmla="*/ 87623 w 1059173"/>
              <a:gd name="connsiteY17" fmla="*/ 238208 h 276308"/>
              <a:gd name="connsiteX18" fmla="*/ 30473 w 1059173"/>
              <a:gd name="connsiteY18" fmla="*/ 219158 h 276308"/>
              <a:gd name="connsiteX19" fmla="*/ 11423 w 1059173"/>
              <a:gd name="connsiteY19" fmla="*/ 200108 h 27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59173" h="276308">
                <a:moveTo>
                  <a:pt x="1059173" y="190583"/>
                </a:moveTo>
                <a:cubicBezTo>
                  <a:pt x="1043298" y="187408"/>
                  <a:pt x="1027254" y="184985"/>
                  <a:pt x="1011548" y="181058"/>
                </a:cubicBezTo>
                <a:cubicBezTo>
                  <a:pt x="1001808" y="178623"/>
                  <a:pt x="992968" y="172485"/>
                  <a:pt x="982973" y="171533"/>
                </a:cubicBezTo>
                <a:cubicBezTo>
                  <a:pt x="925993" y="166106"/>
                  <a:pt x="868673" y="165183"/>
                  <a:pt x="811523" y="162008"/>
                </a:cubicBezTo>
                <a:cubicBezTo>
                  <a:pt x="715491" y="129997"/>
                  <a:pt x="864449" y="178838"/>
                  <a:pt x="744848" y="142958"/>
                </a:cubicBezTo>
                <a:cubicBezTo>
                  <a:pt x="725614" y="137188"/>
                  <a:pt x="706748" y="130258"/>
                  <a:pt x="687698" y="123908"/>
                </a:cubicBezTo>
                <a:cubicBezTo>
                  <a:pt x="678173" y="120733"/>
                  <a:pt x="667477" y="119952"/>
                  <a:pt x="659123" y="114383"/>
                </a:cubicBezTo>
                <a:lnTo>
                  <a:pt x="573398" y="57233"/>
                </a:lnTo>
                <a:lnTo>
                  <a:pt x="544823" y="38183"/>
                </a:lnTo>
                <a:cubicBezTo>
                  <a:pt x="538473" y="28658"/>
                  <a:pt x="534712" y="16759"/>
                  <a:pt x="525773" y="9608"/>
                </a:cubicBezTo>
                <a:cubicBezTo>
                  <a:pt x="502999" y="-8612"/>
                  <a:pt x="483183" y="3587"/>
                  <a:pt x="459098" y="9608"/>
                </a:cubicBezTo>
                <a:cubicBezTo>
                  <a:pt x="451985" y="30946"/>
                  <a:pt x="443465" y="54071"/>
                  <a:pt x="440048" y="76283"/>
                </a:cubicBezTo>
                <a:cubicBezTo>
                  <a:pt x="435676" y="104700"/>
                  <a:pt x="436162" y="133815"/>
                  <a:pt x="430523" y="162008"/>
                </a:cubicBezTo>
                <a:cubicBezTo>
                  <a:pt x="426585" y="181699"/>
                  <a:pt x="428181" y="208019"/>
                  <a:pt x="411473" y="219158"/>
                </a:cubicBezTo>
                <a:cubicBezTo>
                  <a:pt x="360305" y="253270"/>
                  <a:pt x="369756" y="254209"/>
                  <a:pt x="325748" y="266783"/>
                </a:cubicBezTo>
                <a:cubicBezTo>
                  <a:pt x="313161" y="270379"/>
                  <a:pt x="300348" y="273133"/>
                  <a:pt x="287648" y="276308"/>
                </a:cubicBezTo>
                <a:cubicBezTo>
                  <a:pt x="269797" y="275118"/>
                  <a:pt x="161648" y="279983"/>
                  <a:pt x="116198" y="257258"/>
                </a:cubicBezTo>
                <a:cubicBezTo>
                  <a:pt x="105959" y="252138"/>
                  <a:pt x="98084" y="242857"/>
                  <a:pt x="87623" y="238208"/>
                </a:cubicBezTo>
                <a:cubicBezTo>
                  <a:pt x="69273" y="230053"/>
                  <a:pt x="47181" y="230297"/>
                  <a:pt x="30473" y="219158"/>
                </a:cubicBezTo>
                <a:cubicBezTo>
                  <a:pt x="-744" y="198347"/>
                  <a:pt x="-9550" y="200108"/>
                  <a:pt x="11423" y="200108"/>
                </a:cubicBezTo>
              </a:path>
            </a:pathLst>
          </a:custGeom>
          <a:noFill/>
          <a:ln w="57150">
            <a:solidFill>
              <a:srgbClr val="FF0000"/>
            </a:solidFill>
            <a:headEnd type="oval" w="med" len="med"/>
            <a:tailEnd type="stealth"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5" name="Grafik 24">
            <a:extLst>
              <a:ext uri="{FF2B5EF4-FFF2-40B4-BE49-F238E27FC236}">
                <a16:creationId xmlns:a16="http://schemas.microsoft.com/office/drawing/2014/main" id="{1BD8DEB0-F7B5-49BE-98BF-698DA7F5EDE0}"/>
              </a:ext>
            </a:extLst>
          </p:cNvPr>
          <p:cNvPicPr>
            <a:picLocks noChangeAspect="1"/>
          </p:cNvPicPr>
          <p:nvPr/>
        </p:nvPicPr>
        <p:blipFill rotWithShape="1">
          <a:blip r:embed="rId5"/>
          <a:srcRect t="9038" r="30000" b="5144"/>
          <a:stretch/>
        </p:blipFill>
        <p:spPr>
          <a:xfrm>
            <a:off x="8825226" y="3635586"/>
            <a:ext cx="509423" cy="338288"/>
          </a:xfrm>
          <a:prstGeom prst="rect">
            <a:avLst/>
          </a:prstGeom>
        </p:spPr>
      </p:pic>
      <p:pic>
        <p:nvPicPr>
          <p:cNvPr id="2052" name="Picture 4" descr="Bildergebnis für british flag">
            <a:extLst>
              <a:ext uri="{FF2B5EF4-FFF2-40B4-BE49-F238E27FC236}">
                <a16:creationId xmlns:a16="http://schemas.microsoft.com/office/drawing/2014/main" id="{CE42E637-AC65-4611-B41F-80793C8883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0539" y="3547236"/>
            <a:ext cx="509423" cy="30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2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ildergebnis für battle of crete">
            <a:extLst>
              <a:ext uri="{FF2B5EF4-FFF2-40B4-BE49-F238E27FC236}">
                <a16:creationId xmlns:a16="http://schemas.microsoft.com/office/drawing/2014/main" id="{5DFEBBCA-0A06-495F-9D2F-64EB7BABA9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0" b="16673"/>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40481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Deutscher</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54483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Balkanfeldzug</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011895" y="600805"/>
            <a:ext cx="493233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April und Mai 1941 greift das Deutsche Reich </a:t>
            </a:r>
            <a:r>
              <a:rPr lang="de-DE" sz="2400" b="1" dirty="0">
                <a:solidFill>
                  <a:schemeClr val="tx1"/>
                </a:solidFill>
                <a:latin typeface="Arial" charset="0"/>
                <a:ea typeface="Arial" charset="0"/>
                <a:cs typeface="Arial" charset="0"/>
              </a:rPr>
              <a:t>Jugoslawien</a:t>
            </a:r>
            <a:r>
              <a:rPr lang="de-DE" sz="2400" dirty="0">
                <a:solidFill>
                  <a:schemeClr val="tx1"/>
                </a:solidFill>
                <a:latin typeface="Arial" charset="0"/>
                <a:ea typeface="Arial" charset="0"/>
                <a:cs typeface="Arial" charset="0"/>
              </a:rPr>
              <a:t> und </a:t>
            </a:r>
            <a:r>
              <a:rPr lang="de-DE" sz="2400" b="1" dirty="0">
                <a:solidFill>
                  <a:schemeClr val="tx1"/>
                </a:solidFill>
                <a:latin typeface="Arial" charset="0"/>
                <a:ea typeface="Arial" charset="0"/>
                <a:cs typeface="Arial" charset="0"/>
              </a:rPr>
              <a:t>Griechenland</a:t>
            </a:r>
            <a:r>
              <a:rPr lang="de-DE" sz="2400" dirty="0">
                <a:solidFill>
                  <a:schemeClr val="tx1"/>
                </a:solidFill>
                <a:latin typeface="Arial" charset="0"/>
                <a:ea typeface="Arial" charset="0"/>
                <a:cs typeface="Arial" charset="0"/>
              </a:rPr>
              <a:t> an.</a:t>
            </a:r>
          </a:p>
        </p:txBody>
      </p:sp>
      <p:sp>
        <p:nvSpPr>
          <p:cNvPr id="7" name="Inhaltsplatzhalter 6">
            <a:extLst>
              <a:ext uri="{FF2B5EF4-FFF2-40B4-BE49-F238E27FC236}">
                <a16:creationId xmlns:a16="http://schemas.microsoft.com/office/drawing/2014/main" id="{99AECDB1-65CD-4A47-88B9-DA1A62448611}"/>
              </a:ext>
            </a:extLst>
          </p:cNvPr>
          <p:cNvSpPr txBox="1">
            <a:spLocks/>
          </p:cNvSpPr>
          <p:nvPr/>
        </p:nvSpPr>
        <p:spPr>
          <a:xfrm>
            <a:off x="6011895" y="1954967"/>
            <a:ext cx="493233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Obwohl </a:t>
            </a:r>
            <a:r>
              <a:rPr lang="de-DE" sz="2400" dirty="0" err="1">
                <a:solidFill>
                  <a:schemeClr val="tx1"/>
                </a:solidFill>
                <a:latin typeface="Arial" charset="0"/>
                <a:ea typeface="Arial" charset="0"/>
                <a:cs typeface="Arial" charset="0"/>
              </a:rPr>
              <a:t>Grossbritannien</a:t>
            </a:r>
            <a:r>
              <a:rPr lang="de-DE" sz="2400" dirty="0">
                <a:solidFill>
                  <a:schemeClr val="tx1"/>
                </a:solidFill>
                <a:latin typeface="Arial" charset="0"/>
                <a:ea typeface="Arial" charset="0"/>
                <a:cs typeface="Arial" charset="0"/>
              </a:rPr>
              <a:t> die Griechen militärisch unterstützt, werden beide Staaten in kurzer Zeit </a:t>
            </a:r>
            <a:r>
              <a:rPr lang="de-DE" sz="2400" b="1" dirty="0">
                <a:solidFill>
                  <a:schemeClr val="tx1"/>
                </a:solidFill>
                <a:latin typeface="Arial" charset="0"/>
                <a:ea typeface="Arial" charset="0"/>
                <a:cs typeface="Arial" charset="0"/>
              </a:rPr>
              <a:t>besiegt</a:t>
            </a:r>
            <a:r>
              <a:rPr lang="de-DE"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136471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1" y="4362134"/>
            <a:ext cx="39528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Deutscher</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4895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Afrikafeldzug</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18617" y="384448"/>
            <a:ext cx="417985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April 1941 erreicht der deutsche </a:t>
            </a:r>
            <a:r>
              <a:rPr lang="de-DE" sz="2400" b="1" dirty="0">
                <a:solidFill>
                  <a:schemeClr val="tx1"/>
                </a:solidFill>
                <a:latin typeface="Arial" charset="0"/>
                <a:ea typeface="Arial" charset="0"/>
                <a:cs typeface="Arial" charset="0"/>
              </a:rPr>
              <a:t>General</a:t>
            </a:r>
            <a:r>
              <a:rPr lang="de-DE" sz="2400" dirty="0">
                <a:solidFill>
                  <a:schemeClr val="tx1"/>
                </a:solidFill>
                <a:latin typeface="Arial" charset="0"/>
                <a:ea typeface="Arial" charset="0"/>
                <a:cs typeface="Arial" charset="0"/>
              </a:rPr>
              <a:t> </a:t>
            </a:r>
            <a:r>
              <a:rPr lang="de-DE" sz="2400" b="1" dirty="0">
                <a:solidFill>
                  <a:schemeClr val="tx1"/>
                </a:solidFill>
                <a:latin typeface="Arial" charset="0"/>
                <a:ea typeface="Arial" charset="0"/>
                <a:cs typeface="Arial" charset="0"/>
              </a:rPr>
              <a:t>Rommel</a:t>
            </a:r>
            <a:r>
              <a:rPr lang="de-DE" sz="2400" dirty="0">
                <a:solidFill>
                  <a:schemeClr val="tx1"/>
                </a:solidFill>
                <a:latin typeface="Arial" charset="0"/>
                <a:ea typeface="Arial" charset="0"/>
                <a:cs typeface="Arial" charset="0"/>
              </a:rPr>
              <a:t> innerhalb von 20 Tagen von Tripolis aus die ägyptische Grenze.</a:t>
            </a:r>
          </a:p>
        </p:txBody>
      </p:sp>
      <p:sp>
        <p:nvSpPr>
          <p:cNvPr id="7" name="Inhaltsplatzhalter 6">
            <a:extLst>
              <a:ext uri="{FF2B5EF4-FFF2-40B4-BE49-F238E27FC236}">
                <a16:creationId xmlns:a16="http://schemas.microsoft.com/office/drawing/2014/main" id="{99AECDB1-65CD-4A47-88B9-DA1A62448611}"/>
              </a:ext>
            </a:extLst>
          </p:cNvPr>
          <p:cNvSpPr txBox="1">
            <a:spLocks/>
          </p:cNvSpPr>
          <p:nvPr/>
        </p:nvSpPr>
        <p:spPr>
          <a:xfrm>
            <a:off x="618617" y="2402643"/>
            <a:ext cx="417985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Belagerung von </a:t>
            </a:r>
            <a:r>
              <a:rPr lang="de-DE" sz="2400" b="1" dirty="0">
                <a:solidFill>
                  <a:schemeClr val="tx1"/>
                </a:solidFill>
                <a:latin typeface="Arial" charset="0"/>
                <a:ea typeface="Arial" charset="0"/>
                <a:cs typeface="Arial" charset="0"/>
              </a:rPr>
              <a:t>Tobruk</a:t>
            </a:r>
            <a:r>
              <a:rPr lang="de-DE" sz="2400" dirty="0">
                <a:solidFill>
                  <a:schemeClr val="tx1"/>
                </a:solidFill>
                <a:latin typeface="Arial" charset="0"/>
                <a:ea typeface="Arial" charset="0"/>
                <a:cs typeface="Arial" charset="0"/>
              </a:rPr>
              <a:t> beginnt, die bis im Juni 1942 dauern wird.</a:t>
            </a:r>
          </a:p>
        </p:txBody>
      </p:sp>
      <p:pic>
        <p:nvPicPr>
          <p:cNvPr id="2" name="Grafik 1">
            <a:extLst>
              <a:ext uri="{FF2B5EF4-FFF2-40B4-BE49-F238E27FC236}">
                <a16:creationId xmlns:a16="http://schemas.microsoft.com/office/drawing/2014/main" id="{056E4954-7725-4133-994A-8A540D5623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8590" t="9038" r="42523" b="2548"/>
          <a:stretch/>
        </p:blipFill>
        <p:spPr>
          <a:xfrm>
            <a:off x="5194570" y="3284"/>
            <a:ext cx="6997430" cy="6854716"/>
          </a:xfrm>
          <a:prstGeom prst="rect">
            <a:avLst/>
          </a:prstGeom>
        </p:spPr>
      </p:pic>
      <p:pic>
        <p:nvPicPr>
          <p:cNvPr id="2052" name="Picture 4" descr="Bildergebnis für british flag">
            <a:extLst>
              <a:ext uri="{FF2B5EF4-FFF2-40B4-BE49-F238E27FC236}">
                <a16:creationId xmlns:a16="http://schemas.microsoft.com/office/drawing/2014/main" id="{CE42E637-AC65-4611-B41F-80793C888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0539" y="3547236"/>
            <a:ext cx="509423" cy="30565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ikationszeichen 2">
            <a:extLst>
              <a:ext uri="{FF2B5EF4-FFF2-40B4-BE49-F238E27FC236}">
                <a16:creationId xmlns:a16="http://schemas.microsoft.com/office/drawing/2014/main" id="{37671D38-CA4B-428C-BA3C-607D167871B3}"/>
              </a:ext>
            </a:extLst>
          </p:cNvPr>
          <p:cNvSpPr/>
          <p:nvPr/>
        </p:nvSpPr>
        <p:spPr>
          <a:xfrm>
            <a:off x="8118340" y="2859504"/>
            <a:ext cx="314326" cy="323933"/>
          </a:xfrm>
          <a:prstGeom prst="mathMultiply">
            <a:avLst>
              <a:gd name="adj1" fmla="val 144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Multiplikationszeichen 12">
            <a:extLst>
              <a:ext uri="{FF2B5EF4-FFF2-40B4-BE49-F238E27FC236}">
                <a16:creationId xmlns:a16="http://schemas.microsoft.com/office/drawing/2014/main" id="{57C5B1DF-1C1D-4088-868A-ACCB6D2150B0}"/>
              </a:ext>
            </a:extLst>
          </p:cNvPr>
          <p:cNvSpPr/>
          <p:nvPr/>
        </p:nvSpPr>
        <p:spPr>
          <a:xfrm>
            <a:off x="9184479" y="2947408"/>
            <a:ext cx="314326" cy="323933"/>
          </a:xfrm>
          <a:prstGeom prst="mathMultiply">
            <a:avLst>
              <a:gd name="adj1" fmla="val 144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Freihandform: Form 3">
            <a:extLst>
              <a:ext uri="{FF2B5EF4-FFF2-40B4-BE49-F238E27FC236}">
                <a16:creationId xmlns:a16="http://schemas.microsoft.com/office/drawing/2014/main" id="{A400D206-9E9E-4EE2-A6C3-81278F6F5D24}"/>
              </a:ext>
            </a:extLst>
          </p:cNvPr>
          <p:cNvSpPr/>
          <p:nvPr/>
        </p:nvSpPr>
        <p:spPr>
          <a:xfrm>
            <a:off x="8286750" y="3048000"/>
            <a:ext cx="1009650" cy="390525"/>
          </a:xfrm>
          <a:custGeom>
            <a:avLst/>
            <a:gdLst>
              <a:gd name="connsiteX0" fmla="*/ 0 w 1009650"/>
              <a:gd name="connsiteY0" fmla="*/ 0 h 381000"/>
              <a:gd name="connsiteX1" fmla="*/ 9525 w 1009650"/>
              <a:gd name="connsiteY1" fmla="*/ 114300 h 381000"/>
              <a:gd name="connsiteX2" fmla="*/ 19050 w 1009650"/>
              <a:gd name="connsiteY2" fmla="*/ 142875 h 381000"/>
              <a:gd name="connsiteX3" fmla="*/ 47625 w 1009650"/>
              <a:gd name="connsiteY3" fmla="*/ 161925 h 381000"/>
              <a:gd name="connsiteX4" fmla="*/ 114300 w 1009650"/>
              <a:gd name="connsiteY4" fmla="*/ 180975 h 381000"/>
              <a:gd name="connsiteX5" fmla="*/ 171450 w 1009650"/>
              <a:gd name="connsiteY5" fmla="*/ 200025 h 381000"/>
              <a:gd name="connsiteX6" fmla="*/ 276225 w 1009650"/>
              <a:gd name="connsiteY6" fmla="*/ 219075 h 381000"/>
              <a:gd name="connsiteX7" fmla="*/ 333375 w 1009650"/>
              <a:gd name="connsiteY7" fmla="*/ 266700 h 381000"/>
              <a:gd name="connsiteX8" fmla="*/ 352425 w 1009650"/>
              <a:gd name="connsiteY8" fmla="*/ 295275 h 381000"/>
              <a:gd name="connsiteX9" fmla="*/ 409575 w 1009650"/>
              <a:gd name="connsiteY9" fmla="*/ 333375 h 381000"/>
              <a:gd name="connsiteX10" fmla="*/ 438150 w 1009650"/>
              <a:gd name="connsiteY10" fmla="*/ 352425 h 381000"/>
              <a:gd name="connsiteX11" fmla="*/ 495300 w 1009650"/>
              <a:gd name="connsiteY11" fmla="*/ 371475 h 381000"/>
              <a:gd name="connsiteX12" fmla="*/ 523875 w 1009650"/>
              <a:gd name="connsiteY12" fmla="*/ 381000 h 381000"/>
              <a:gd name="connsiteX13" fmla="*/ 609600 w 1009650"/>
              <a:gd name="connsiteY13" fmla="*/ 371475 h 381000"/>
              <a:gd name="connsiteX14" fmla="*/ 638175 w 1009650"/>
              <a:gd name="connsiteY14" fmla="*/ 352425 h 381000"/>
              <a:gd name="connsiteX15" fmla="*/ 666750 w 1009650"/>
              <a:gd name="connsiteY15" fmla="*/ 342900 h 381000"/>
              <a:gd name="connsiteX16" fmla="*/ 733425 w 1009650"/>
              <a:gd name="connsiteY16" fmla="*/ 257175 h 381000"/>
              <a:gd name="connsiteX17" fmla="*/ 752475 w 1009650"/>
              <a:gd name="connsiteY17" fmla="*/ 200025 h 381000"/>
              <a:gd name="connsiteX18" fmla="*/ 771525 w 1009650"/>
              <a:gd name="connsiteY18" fmla="*/ 171450 h 381000"/>
              <a:gd name="connsiteX19" fmla="*/ 790575 w 1009650"/>
              <a:gd name="connsiteY19" fmla="*/ 114300 h 381000"/>
              <a:gd name="connsiteX20" fmla="*/ 819150 w 1009650"/>
              <a:gd name="connsiteY20" fmla="*/ 57150 h 381000"/>
              <a:gd name="connsiteX21" fmla="*/ 847725 w 1009650"/>
              <a:gd name="connsiteY21" fmla="*/ 38100 h 381000"/>
              <a:gd name="connsiteX22" fmla="*/ 885825 w 1009650"/>
              <a:gd name="connsiteY22" fmla="*/ 47625 h 381000"/>
              <a:gd name="connsiteX23" fmla="*/ 971550 w 1009650"/>
              <a:gd name="connsiteY23" fmla="*/ 95250 h 381000"/>
              <a:gd name="connsiteX24" fmla="*/ 1009650 w 1009650"/>
              <a:gd name="connsiteY24" fmla="*/ 762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9650" h="381000">
                <a:moveTo>
                  <a:pt x="0" y="0"/>
                </a:moveTo>
                <a:cubicBezTo>
                  <a:pt x="3175" y="38100"/>
                  <a:pt x="4472" y="76403"/>
                  <a:pt x="9525" y="114300"/>
                </a:cubicBezTo>
                <a:cubicBezTo>
                  <a:pt x="10852" y="124252"/>
                  <a:pt x="12778" y="135035"/>
                  <a:pt x="19050" y="142875"/>
                </a:cubicBezTo>
                <a:cubicBezTo>
                  <a:pt x="26201" y="151814"/>
                  <a:pt x="37386" y="156805"/>
                  <a:pt x="47625" y="161925"/>
                </a:cubicBezTo>
                <a:cubicBezTo>
                  <a:pt x="63630" y="169928"/>
                  <a:pt x="99041" y="176397"/>
                  <a:pt x="114300" y="180975"/>
                </a:cubicBezTo>
                <a:cubicBezTo>
                  <a:pt x="133534" y="186745"/>
                  <a:pt x="151759" y="196087"/>
                  <a:pt x="171450" y="200025"/>
                </a:cubicBezTo>
                <a:cubicBezTo>
                  <a:pt x="238013" y="213338"/>
                  <a:pt x="203106" y="206888"/>
                  <a:pt x="276225" y="219075"/>
                </a:cubicBezTo>
                <a:cubicBezTo>
                  <a:pt x="304322" y="237806"/>
                  <a:pt x="310456" y="239198"/>
                  <a:pt x="333375" y="266700"/>
                </a:cubicBezTo>
                <a:cubicBezTo>
                  <a:pt x="340704" y="275494"/>
                  <a:pt x="343810" y="287737"/>
                  <a:pt x="352425" y="295275"/>
                </a:cubicBezTo>
                <a:cubicBezTo>
                  <a:pt x="369655" y="310352"/>
                  <a:pt x="390525" y="320675"/>
                  <a:pt x="409575" y="333375"/>
                </a:cubicBezTo>
                <a:cubicBezTo>
                  <a:pt x="419100" y="339725"/>
                  <a:pt x="427290" y="348805"/>
                  <a:pt x="438150" y="352425"/>
                </a:cubicBezTo>
                <a:lnTo>
                  <a:pt x="495300" y="371475"/>
                </a:lnTo>
                <a:lnTo>
                  <a:pt x="523875" y="381000"/>
                </a:lnTo>
                <a:cubicBezTo>
                  <a:pt x="552450" y="377825"/>
                  <a:pt x="581708" y="378448"/>
                  <a:pt x="609600" y="371475"/>
                </a:cubicBezTo>
                <a:cubicBezTo>
                  <a:pt x="620706" y="368699"/>
                  <a:pt x="627936" y="357545"/>
                  <a:pt x="638175" y="352425"/>
                </a:cubicBezTo>
                <a:cubicBezTo>
                  <a:pt x="647155" y="347935"/>
                  <a:pt x="657225" y="346075"/>
                  <a:pt x="666750" y="342900"/>
                </a:cubicBezTo>
                <a:cubicBezTo>
                  <a:pt x="712322" y="274542"/>
                  <a:pt x="688661" y="301939"/>
                  <a:pt x="733425" y="257175"/>
                </a:cubicBezTo>
                <a:cubicBezTo>
                  <a:pt x="739775" y="238125"/>
                  <a:pt x="741336" y="216733"/>
                  <a:pt x="752475" y="200025"/>
                </a:cubicBezTo>
                <a:cubicBezTo>
                  <a:pt x="758825" y="190500"/>
                  <a:pt x="766876" y="181911"/>
                  <a:pt x="771525" y="171450"/>
                </a:cubicBezTo>
                <a:cubicBezTo>
                  <a:pt x="779680" y="153100"/>
                  <a:pt x="784225" y="133350"/>
                  <a:pt x="790575" y="114300"/>
                </a:cubicBezTo>
                <a:cubicBezTo>
                  <a:pt x="798322" y="91059"/>
                  <a:pt x="800686" y="75614"/>
                  <a:pt x="819150" y="57150"/>
                </a:cubicBezTo>
                <a:cubicBezTo>
                  <a:pt x="827245" y="49055"/>
                  <a:pt x="838200" y="44450"/>
                  <a:pt x="847725" y="38100"/>
                </a:cubicBezTo>
                <a:cubicBezTo>
                  <a:pt x="860425" y="41275"/>
                  <a:pt x="874116" y="41771"/>
                  <a:pt x="885825" y="47625"/>
                </a:cubicBezTo>
                <a:cubicBezTo>
                  <a:pt x="1016833" y="113129"/>
                  <a:pt x="892529" y="68910"/>
                  <a:pt x="971550" y="95250"/>
                </a:cubicBezTo>
                <a:cubicBezTo>
                  <a:pt x="1004385" y="84305"/>
                  <a:pt x="993025" y="92825"/>
                  <a:pt x="1009650" y="76200"/>
                </a:cubicBezTo>
              </a:path>
            </a:pathLst>
          </a:custGeom>
          <a:noFill/>
          <a:ln w="381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a:extLst>
              <a:ext uri="{FF2B5EF4-FFF2-40B4-BE49-F238E27FC236}">
                <a16:creationId xmlns:a16="http://schemas.microsoft.com/office/drawing/2014/main" id="{817155C8-FBEB-4AD5-8E24-60C4C9FE08B7}"/>
              </a:ext>
            </a:extLst>
          </p:cNvPr>
          <p:cNvSpPr txBox="1"/>
          <p:nvPr/>
        </p:nvSpPr>
        <p:spPr>
          <a:xfrm>
            <a:off x="7946891" y="2558740"/>
            <a:ext cx="971550"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Tripolis</a:t>
            </a:r>
            <a:endParaRPr lang="de-CH" b="1" dirty="0">
              <a:solidFill>
                <a:srgbClr val="FF0000"/>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CECEBE3A-88D2-497D-A2CA-57636130E089}"/>
              </a:ext>
            </a:extLst>
          </p:cNvPr>
          <p:cNvSpPr txBox="1"/>
          <p:nvPr/>
        </p:nvSpPr>
        <p:spPr>
          <a:xfrm>
            <a:off x="9113703" y="2697536"/>
            <a:ext cx="971550"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Tobruk</a:t>
            </a:r>
            <a:endParaRPr lang="de-CH" b="1" dirty="0">
              <a:solidFill>
                <a:srgbClr val="FF0000"/>
              </a:solidFill>
              <a:latin typeface="Arial" panose="020B0604020202020204" pitchFamily="34" charset="0"/>
              <a:cs typeface="Arial" panose="020B0604020202020204" pitchFamily="34" charset="0"/>
            </a:endParaRPr>
          </a:p>
        </p:txBody>
      </p:sp>
      <p:pic>
        <p:nvPicPr>
          <p:cNvPr id="16" name="Picture 6" descr="Bildergebnis für nazi flagge">
            <a:extLst>
              <a:ext uri="{FF2B5EF4-FFF2-40B4-BE49-F238E27FC236}">
                <a16:creationId xmlns:a16="http://schemas.microsoft.com/office/drawing/2014/main" id="{E02CC87D-DCF2-4B2F-8686-1CE58BBAD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1608" y="3503621"/>
            <a:ext cx="582115" cy="349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0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animBg="1"/>
      <p:bldP spid="13" grpId="0" animBg="1"/>
      <p:bldP spid="4" grpId="0" animBg="1"/>
      <p:bldP spid="5"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Bildergebnis für russlandfeldzug 1941">
            <a:extLst>
              <a:ext uri="{FF2B5EF4-FFF2-40B4-BE49-F238E27FC236}">
                <a16:creationId xmlns:a16="http://schemas.microsoft.com/office/drawing/2014/main" id="{5F8FC9E5-2FEB-4CEE-99EE-D57EDBF0FF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33" r="3338"/>
          <a:stretch/>
        </p:blipFill>
        <p:spPr bwMode="auto">
          <a:xfrm>
            <a:off x="5362575" y="-3284"/>
            <a:ext cx="6829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52101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Unternehmen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44862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Barbarossa</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99AECDB1-65CD-4A47-88B9-DA1A62448611}"/>
              </a:ext>
            </a:extLst>
          </p:cNvPr>
          <p:cNvSpPr txBox="1">
            <a:spLocks/>
          </p:cNvSpPr>
          <p:nvPr/>
        </p:nvSpPr>
        <p:spPr>
          <a:xfrm>
            <a:off x="323850" y="496968"/>
            <a:ext cx="479107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Hitler hat schon lange den Entschluss gefasst, die </a:t>
            </a:r>
            <a:r>
              <a:rPr lang="de-DE" sz="2400" b="1" dirty="0">
                <a:solidFill>
                  <a:schemeClr val="tx1"/>
                </a:solidFill>
                <a:latin typeface="Arial" charset="0"/>
                <a:ea typeface="Arial" charset="0"/>
                <a:cs typeface="Arial" charset="0"/>
              </a:rPr>
              <a:t>Sowjetunion</a:t>
            </a:r>
            <a:r>
              <a:rPr lang="de-DE" sz="2400" dirty="0">
                <a:solidFill>
                  <a:schemeClr val="tx1"/>
                </a:solidFill>
                <a:latin typeface="Arial" charset="0"/>
                <a:ea typeface="Arial" charset="0"/>
                <a:cs typeface="Arial" charset="0"/>
              </a:rPr>
              <a:t> anzugreifen.</a:t>
            </a:r>
          </a:p>
        </p:txBody>
      </p:sp>
      <p:sp>
        <p:nvSpPr>
          <p:cNvPr id="10" name="Inhaltsplatzhalter 6">
            <a:extLst>
              <a:ext uri="{FF2B5EF4-FFF2-40B4-BE49-F238E27FC236}">
                <a16:creationId xmlns:a16="http://schemas.microsoft.com/office/drawing/2014/main" id="{79A6915E-2E09-4412-BBF3-4CBF0F21CCFA}"/>
              </a:ext>
            </a:extLst>
          </p:cNvPr>
          <p:cNvSpPr txBox="1">
            <a:spLocks/>
          </p:cNvSpPr>
          <p:nvPr/>
        </p:nvSpPr>
        <p:spPr>
          <a:xfrm>
            <a:off x="323849" y="1805443"/>
            <a:ext cx="479107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Am 22. Juni 1941 startet er nun - unter dem Decknahmen </a:t>
            </a:r>
            <a:r>
              <a:rPr lang="de-CH" sz="2400" dirty="0">
                <a:solidFill>
                  <a:schemeClr val="tx1"/>
                </a:solidFill>
                <a:latin typeface="Arial" charset="0"/>
                <a:ea typeface="Arial" charset="0"/>
                <a:cs typeface="Arial" charset="0"/>
              </a:rPr>
              <a:t>«</a:t>
            </a:r>
            <a:r>
              <a:rPr lang="de-DE" sz="2400" b="1" dirty="0">
                <a:solidFill>
                  <a:schemeClr val="tx1"/>
                </a:solidFill>
                <a:latin typeface="Arial" charset="0"/>
                <a:ea typeface="Arial" charset="0"/>
                <a:cs typeface="Arial" charset="0"/>
              </a:rPr>
              <a:t>Unternehmen Barbarossa</a:t>
            </a:r>
            <a:r>
              <a:rPr lang="de-CH" sz="2400" dirty="0">
                <a:solidFill>
                  <a:schemeClr val="tx1"/>
                </a:solidFill>
                <a:latin typeface="Arial" charset="0"/>
                <a:ea typeface="Arial" charset="0"/>
                <a:cs typeface="Arial" charset="0"/>
              </a:rPr>
              <a:t>» -</a:t>
            </a:r>
            <a:r>
              <a:rPr lang="de-DE" sz="2400" dirty="0">
                <a:solidFill>
                  <a:schemeClr val="tx1"/>
                </a:solidFill>
                <a:latin typeface="Arial" charset="0"/>
                <a:ea typeface="Arial" charset="0"/>
                <a:cs typeface="Arial" charset="0"/>
              </a:rPr>
              <a:t> den Überfall auf die Sowjetunion.  </a:t>
            </a:r>
          </a:p>
        </p:txBody>
      </p:sp>
    </p:spTree>
    <p:extLst>
      <p:ext uri="{BB962C8B-B14F-4D97-AF65-F5344CB8AC3E}">
        <p14:creationId xmlns:p14="http://schemas.microsoft.com/office/powerpoint/2010/main" val="280326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0" y="5268196"/>
            <a:ext cx="9588137" cy="923330"/>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Unternehmen Barbarossa</a:t>
            </a:r>
          </a:p>
        </p:txBody>
      </p:sp>
      <p:sp>
        <p:nvSpPr>
          <p:cNvPr id="9" name="Textfeld 8"/>
          <p:cNvSpPr txBox="1"/>
          <p:nvPr/>
        </p:nvSpPr>
        <p:spPr>
          <a:xfrm>
            <a:off x="9879106" y="63828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20" name="Inhaltsplatzhalter 6"/>
          <p:cNvSpPr txBox="1">
            <a:spLocks/>
          </p:cNvSpPr>
          <p:nvPr/>
        </p:nvSpPr>
        <p:spPr>
          <a:xfrm>
            <a:off x="1826223" y="682850"/>
            <a:ext cx="3105203" cy="2086725"/>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Schau dir das kurze Video über das Unternehmen Barbarossa an und löse die Aufgaben dazu.</a:t>
            </a:r>
            <a:r>
              <a:rPr lang="de-DE" sz="2400" dirty="0">
                <a:solidFill>
                  <a:schemeClr val="tx1"/>
                </a:solidFill>
                <a:latin typeface="Arial" charset="0"/>
                <a:ea typeface="Arial" charset="0"/>
                <a:cs typeface="Arial" charset="0"/>
                <a:hlinkClick r:id="rId3"/>
              </a:rPr>
              <a:t> </a:t>
            </a:r>
            <a:endParaRPr lang="de-CH" sz="2400" dirty="0">
              <a:solidFill>
                <a:schemeClr val="tx1"/>
              </a:solidFill>
              <a:latin typeface="Arial" charset="0"/>
              <a:ea typeface="Arial" charset="0"/>
              <a:cs typeface="Arial" charset="0"/>
            </a:endParaRPr>
          </a:p>
        </p:txBody>
      </p:sp>
      <p:pic>
        <p:nvPicPr>
          <p:cNvPr id="4098" name="Picture 2" descr="Bildergebnis für vide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46" y="682850"/>
            <a:ext cx="1121468" cy="85717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hlinkClick r:id="rId5"/>
            <a:extLst>
              <a:ext uri="{FF2B5EF4-FFF2-40B4-BE49-F238E27FC236}">
                <a16:creationId xmlns:a16="http://schemas.microsoft.com/office/drawing/2014/main" id="{C6DBCBBA-D987-4DA8-8133-C5C7DB800B97}"/>
              </a:ext>
            </a:extLst>
          </p:cNvPr>
          <p:cNvPicPr>
            <a:picLocks noChangeAspect="1"/>
          </p:cNvPicPr>
          <p:nvPr/>
        </p:nvPicPr>
        <p:blipFill rotWithShape="1">
          <a:blip r:embed="rId6"/>
          <a:srcRect l="15790" t="13745" r="38914" b="38340"/>
          <a:stretch/>
        </p:blipFill>
        <p:spPr>
          <a:xfrm>
            <a:off x="5048240" y="682850"/>
            <a:ext cx="6346568" cy="3636487"/>
          </a:xfrm>
          <a:prstGeom prst="rect">
            <a:avLst/>
          </a:prstGeom>
        </p:spPr>
      </p:pic>
    </p:spTree>
    <p:extLst>
      <p:ext uri="{BB962C8B-B14F-4D97-AF65-F5344CB8AC3E}">
        <p14:creationId xmlns:p14="http://schemas.microsoft.com/office/powerpoint/2010/main" val="34234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0" y="4362134"/>
            <a:ext cx="453862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Hitler-Stalin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270315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Pakt</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6974803" y="1163656"/>
            <a:ext cx="458701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Deutschland bietet der Sowjetunion einen </a:t>
            </a:r>
            <a:r>
              <a:rPr lang="de-DE" sz="2400" b="1" dirty="0">
                <a:solidFill>
                  <a:schemeClr val="tx1"/>
                </a:solidFill>
                <a:latin typeface="Arial" charset="0"/>
                <a:ea typeface="Arial" charset="0"/>
                <a:cs typeface="Arial" charset="0"/>
              </a:rPr>
              <a:t>Nichtangriffspakt</a:t>
            </a:r>
            <a:r>
              <a:rPr lang="de-DE" sz="2400" dirty="0">
                <a:solidFill>
                  <a:schemeClr val="tx1"/>
                </a:solidFill>
                <a:latin typeface="Arial" charset="0"/>
                <a:ea typeface="Arial" charset="0"/>
                <a:cs typeface="Arial" charset="0"/>
              </a:rPr>
              <a:t> an.</a:t>
            </a:r>
          </a:p>
        </p:txBody>
      </p:sp>
      <p:sp>
        <p:nvSpPr>
          <p:cNvPr id="10" name="Inhaltsplatzhalter 6">
            <a:extLst>
              <a:ext uri="{FF2B5EF4-FFF2-40B4-BE49-F238E27FC236}">
                <a16:creationId xmlns:a16="http://schemas.microsoft.com/office/drawing/2014/main" id="{C5F26ECD-F0A2-428F-AD6B-FD4D3C08B4AD}"/>
              </a:ext>
            </a:extLst>
          </p:cNvPr>
          <p:cNvSpPr txBox="1">
            <a:spLocks/>
          </p:cNvSpPr>
          <p:nvPr/>
        </p:nvSpPr>
        <p:spPr>
          <a:xfrm>
            <a:off x="6974803" y="2513596"/>
            <a:ext cx="458701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Sowjetunion verpflichtet sich bei einem deutsch-polnischen Krieg zur </a:t>
            </a:r>
            <a:r>
              <a:rPr lang="de-DE" sz="2400" b="1" dirty="0">
                <a:solidFill>
                  <a:schemeClr val="tx1"/>
                </a:solidFill>
                <a:latin typeface="Arial" charset="0"/>
                <a:ea typeface="Arial" charset="0"/>
                <a:cs typeface="Arial" charset="0"/>
              </a:rPr>
              <a:t>Neutralität</a:t>
            </a:r>
            <a:r>
              <a:rPr lang="de-DE" sz="2400" dirty="0">
                <a:solidFill>
                  <a:schemeClr val="tx1"/>
                </a:solidFill>
                <a:latin typeface="Arial" charset="0"/>
                <a:ea typeface="Arial" charset="0"/>
                <a:cs typeface="Arial" charset="0"/>
              </a:rPr>
              <a:t>.</a:t>
            </a:r>
          </a:p>
        </p:txBody>
      </p:sp>
      <p:sp>
        <p:nvSpPr>
          <p:cNvPr id="8" name="Inhaltsplatzhalter 6">
            <a:extLst>
              <a:ext uri="{FF2B5EF4-FFF2-40B4-BE49-F238E27FC236}">
                <a16:creationId xmlns:a16="http://schemas.microsoft.com/office/drawing/2014/main" id="{B0501C33-5E56-4F94-BB10-BEE46C0C547D}"/>
              </a:ext>
            </a:extLst>
          </p:cNvPr>
          <p:cNvSpPr txBox="1">
            <a:spLocks/>
          </p:cNvSpPr>
          <p:nvPr/>
        </p:nvSpPr>
        <p:spPr>
          <a:xfrm>
            <a:off x="6974803" y="3863536"/>
            <a:ext cx="4587012"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Dafür soll es die Vorherrschaft über Finnland, Estland, Lettland, Litauen, Ostpolen und Bessarabien erhalten.</a:t>
            </a:r>
          </a:p>
        </p:txBody>
      </p:sp>
      <p:pic>
        <p:nvPicPr>
          <p:cNvPr id="1028" name="Picture 4" descr="Bildergebnis für hitler">
            <a:extLst>
              <a:ext uri="{FF2B5EF4-FFF2-40B4-BE49-F238E27FC236}">
                <a16:creationId xmlns:a16="http://schemas.microsoft.com/office/drawing/2014/main" id="{EB5143DB-043F-407B-ABD1-C4C06FC4D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09" y="246954"/>
            <a:ext cx="2357796" cy="37310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ldergebnis für stalin">
            <a:extLst>
              <a:ext uri="{FF2B5EF4-FFF2-40B4-BE49-F238E27FC236}">
                <a16:creationId xmlns:a16="http://schemas.microsoft.com/office/drawing/2014/main" id="{B30A1247-04FF-4402-8B28-848113222E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56" r="7994"/>
          <a:stretch/>
        </p:blipFill>
        <p:spPr bwMode="auto">
          <a:xfrm>
            <a:off x="3637339" y="246954"/>
            <a:ext cx="2529618" cy="3733221"/>
          </a:xfrm>
          <a:prstGeom prst="rect">
            <a:avLst/>
          </a:prstGeom>
          <a:noFill/>
          <a:extLst>
            <a:ext uri="{909E8E84-426E-40DD-AFC4-6F175D3DCCD1}">
              <a14:hiddenFill xmlns:a14="http://schemas.microsoft.com/office/drawing/2010/main">
                <a:solidFill>
                  <a:srgbClr val="FFFFFF"/>
                </a:solidFill>
              </a14:hiddenFill>
            </a:ext>
          </a:extLst>
        </p:spPr>
      </p:pic>
      <p:sp>
        <p:nvSpPr>
          <p:cNvPr id="3" name="Gleich 2">
            <a:extLst>
              <a:ext uri="{FF2B5EF4-FFF2-40B4-BE49-F238E27FC236}">
                <a16:creationId xmlns:a16="http://schemas.microsoft.com/office/drawing/2014/main" id="{6C317262-73A0-4F90-AE37-BD6D44EB1339}"/>
              </a:ext>
            </a:extLst>
          </p:cNvPr>
          <p:cNvSpPr/>
          <p:nvPr/>
        </p:nvSpPr>
        <p:spPr>
          <a:xfrm>
            <a:off x="2516269" y="1735356"/>
            <a:ext cx="1301518" cy="754213"/>
          </a:xfrm>
          <a:prstGeom prst="mathEqua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n>
                <a:solidFill>
                  <a:srgbClr val="FF0000"/>
                </a:solidFill>
              </a:ln>
              <a:solidFill>
                <a:srgbClr val="FF0000"/>
              </a:solidFill>
            </a:endParaRPr>
          </a:p>
        </p:txBody>
      </p:sp>
    </p:spTree>
    <p:extLst>
      <p:ext uri="{BB962C8B-B14F-4D97-AF65-F5344CB8AC3E}">
        <p14:creationId xmlns:p14="http://schemas.microsoft.com/office/powerpoint/2010/main" val="34300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819845" y="586684"/>
            <a:ext cx="10552310" cy="5684633"/>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«Im Kampf gegen den Bolschewismus ist mit einem Verhalten des Feindes nach den Grundsätzen der Menschlichkeit oder des Völkerrechts nicht zu rechnen. Insbesondere ist von den politischen Kommissaren aller Art als den eigentlichen Trägern des Widerstandes eine hasserfüllte, grausame und unmenschliche Behandlung unserer Gefangenen zu erwarten. Die Truppe muss sich bewusst sein:</a:t>
            </a:r>
          </a:p>
          <a:p>
            <a:pPr marL="0" indent="0" algn="ctr">
              <a:buNone/>
            </a:pPr>
            <a:r>
              <a:rPr lang="de-CH" altLang="de-DE" sz="2400" dirty="0">
                <a:solidFill>
                  <a:schemeClr val="tx1"/>
                </a:solidFill>
                <a:latin typeface="Arial" charset="0"/>
                <a:cs typeface="Arial" charset="0"/>
              </a:rPr>
              <a:t>1. In diesem Kampfe ist Schonung und völkerrechtliche Rücksichtnahme diesen Elementen gegenüber falsch. Sie sind eine Gefahr für die eigene Sicherheit und die schnelle Befriedung der eroberten Gebiete.</a:t>
            </a:r>
          </a:p>
          <a:p>
            <a:pPr marL="0" indent="0" algn="ctr">
              <a:buNone/>
            </a:pPr>
            <a:r>
              <a:rPr lang="de-CH" altLang="de-DE" sz="2400" dirty="0">
                <a:solidFill>
                  <a:schemeClr val="tx1"/>
                </a:solidFill>
                <a:latin typeface="Arial" charset="0"/>
                <a:cs typeface="Arial" charset="0"/>
              </a:rPr>
              <a:t>2. Die Urheber barbarisch asiatischer Kampfmethoden sind die politischen Kommissare. Gegen diese muss daher sofort und ohne Weiteres mit aller Schärfe vorgegangen werden. Sie sind daher, wenn im Kampf oder Widerstand ergriffen, grundsätzlich sofort mit der Waffe zu erledigen.»</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2000" dirty="0" err="1">
                <a:solidFill>
                  <a:schemeClr val="tx1"/>
                </a:solidFill>
                <a:latin typeface="Arial" charset="0"/>
                <a:ea typeface="Arial" charset="0"/>
                <a:cs typeface="Arial" charset="0"/>
              </a:rPr>
              <a:t>Kommissarbefehl</a:t>
            </a:r>
            <a:r>
              <a:rPr lang="de-CH" sz="2000" dirty="0">
                <a:solidFill>
                  <a:schemeClr val="tx1"/>
                </a:solidFill>
                <a:latin typeface="Arial" charset="0"/>
                <a:ea typeface="Arial" charset="0"/>
                <a:cs typeface="Arial" charset="0"/>
              </a:rPr>
              <a:t> 1941: Richtlinien für deutsche Soldaten zur Behandlung von gefangen genommenen Funktionsträgern der kommunistischen Partei</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96924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0A0FBD-1998-4E1D-91C5-275451C35A23}"/>
              </a:ext>
            </a:extLst>
          </p:cNvPr>
          <p:cNvPicPr>
            <a:picLocks noChangeAspect="1"/>
          </p:cNvPicPr>
          <p:nvPr/>
        </p:nvPicPr>
        <p:blipFill rotWithShape="1">
          <a:blip r:embed="rId3"/>
          <a:srcRect l="9828" t="9057" r="46727" b="5159"/>
          <a:stretch/>
        </p:blipFill>
        <p:spPr>
          <a:xfrm>
            <a:off x="5738649" y="3284"/>
            <a:ext cx="6453352" cy="6902072"/>
          </a:xfrm>
          <a:prstGeom prst="rect">
            <a:avLst/>
          </a:prstGeom>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454682" y="516468"/>
            <a:ext cx="4690898" cy="5428153"/>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«Ich sage voraus, dass in vier bis fünf Wochen die Hakenkreuzfahne auf dem Kreml in Moskau wehen wird, dass wir uns noch in diesem Jahr im Anschluss an Russland den Tommy vorknöpfen werden… Luftlinie sind es doch von </a:t>
            </a:r>
            <a:r>
              <a:rPr lang="de-CH" altLang="de-DE" sz="2400" dirty="0" err="1">
                <a:solidFill>
                  <a:schemeClr val="tx1"/>
                </a:solidFill>
                <a:latin typeface="Arial" charset="0"/>
                <a:cs typeface="Arial" charset="0"/>
              </a:rPr>
              <a:t>Suwalki</a:t>
            </a:r>
            <a:r>
              <a:rPr lang="de-CH" altLang="de-DE" sz="2400" dirty="0">
                <a:solidFill>
                  <a:schemeClr val="tx1"/>
                </a:solidFill>
                <a:latin typeface="Arial" charset="0"/>
                <a:cs typeface="Arial" charset="0"/>
              </a:rPr>
              <a:t> bis Moskau nur 1000 Kilometer. Wir lassen uns nur noch auf Blitzkriege ein und kennen nur noch den Angriff. Ran, ran und nochmals ran unter Mitarbeit der schweren Waffen.»</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Aus dem Brief eines deutschen Leutnants vom 22. Juni 1941</a:t>
            </a:r>
            <a:endParaRPr lang="de-DE" sz="2000" dirty="0">
              <a:solidFill>
                <a:schemeClr val="tx1"/>
              </a:solidFill>
              <a:latin typeface="Arial" charset="0"/>
              <a:ea typeface="Arial" charset="0"/>
              <a:cs typeface="Arial" charset="0"/>
            </a:endParaRPr>
          </a:p>
        </p:txBody>
      </p:sp>
      <p:sp>
        <p:nvSpPr>
          <p:cNvPr id="6" name="Multiplikationszeichen 5">
            <a:extLst>
              <a:ext uri="{FF2B5EF4-FFF2-40B4-BE49-F238E27FC236}">
                <a16:creationId xmlns:a16="http://schemas.microsoft.com/office/drawing/2014/main" id="{E7A12D6B-7F5F-4298-9DCE-D3C6E5009DF8}"/>
              </a:ext>
            </a:extLst>
          </p:cNvPr>
          <p:cNvSpPr/>
          <p:nvPr/>
        </p:nvSpPr>
        <p:spPr>
          <a:xfrm>
            <a:off x="9502691" y="3616798"/>
            <a:ext cx="314326" cy="323933"/>
          </a:xfrm>
          <a:prstGeom prst="mathMultiply">
            <a:avLst>
              <a:gd name="adj1" fmla="val 144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 </a:t>
            </a:r>
          </a:p>
        </p:txBody>
      </p:sp>
      <p:cxnSp>
        <p:nvCxnSpPr>
          <p:cNvPr id="5" name="Gerade Verbindung mit Pfeil 4">
            <a:extLst>
              <a:ext uri="{FF2B5EF4-FFF2-40B4-BE49-F238E27FC236}">
                <a16:creationId xmlns:a16="http://schemas.microsoft.com/office/drawing/2014/main" id="{DCEE5733-3C6C-4092-BFD5-C5D1275AF6BC}"/>
              </a:ext>
            </a:extLst>
          </p:cNvPr>
          <p:cNvCxnSpPr>
            <a:cxnSpLocks/>
          </p:cNvCxnSpPr>
          <p:nvPr/>
        </p:nvCxnSpPr>
        <p:spPr>
          <a:xfrm flipV="1">
            <a:off x="9761973" y="3230545"/>
            <a:ext cx="914400" cy="548220"/>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8857806-FED2-4DFE-8585-BDB9887792BA}"/>
              </a:ext>
            </a:extLst>
          </p:cNvPr>
          <p:cNvSpPr txBox="1"/>
          <p:nvPr/>
        </p:nvSpPr>
        <p:spPr>
          <a:xfrm>
            <a:off x="8965325" y="3940731"/>
            <a:ext cx="971550" cy="338554"/>
          </a:xfrm>
          <a:prstGeom prst="rect">
            <a:avLst/>
          </a:prstGeom>
          <a:noFill/>
        </p:spPr>
        <p:txBody>
          <a:bodyPr wrap="square" rtlCol="0">
            <a:spAutoFit/>
          </a:bodyPr>
          <a:lstStyle/>
          <a:p>
            <a:r>
              <a:rPr lang="de-CH" sz="1600" b="1" dirty="0" err="1">
                <a:solidFill>
                  <a:srgbClr val="FF0000"/>
                </a:solidFill>
                <a:latin typeface="Arial" panose="020B0604020202020204" pitchFamily="34" charset="0"/>
                <a:cs typeface="Arial" panose="020B0604020202020204" pitchFamily="34" charset="0"/>
              </a:rPr>
              <a:t>Suwalki</a:t>
            </a:r>
            <a:endParaRPr lang="de-CH" b="1" dirty="0">
              <a:solidFill>
                <a:srgbClr val="FF0000"/>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2D2A56E1-87DB-4362-A457-9C2ACD332861}"/>
              </a:ext>
            </a:extLst>
          </p:cNvPr>
          <p:cNvSpPr txBox="1"/>
          <p:nvPr/>
        </p:nvSpPr>
        <p:spPr>
          <a:xfrm>
            <a:off x="10411678" y="2730025"/>
            <a:ext cx="971550"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Moskau</a:t>
            </a:r>
            <a:endParaRPr lang="de-CH"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15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ildergebnis für Battle of Moscow">
            <a:extLst>
              <a:ext uri="{FF2B5EF4-FFF2-40B4-BE49-F238E27FC236}">
                <a16:creationId xmlns:a16="http://schemas.microsoft.com/office/drawing/2014/main" id="{DA0DCBCB-B5ED-4637-BBE9-007128C60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628" b="133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52101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um</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363353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Moskau</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99AECDB1-65CD-4A47-88B9-DA1A62448611}"/>
              </a:ext>
            </a:extLst>
          </p:cNvPr>
          <p:cNvSpPr txBox="1">
            <a:spLocks/>
          </p:cNvSpPr>
          <p:nvPr/>
        </p:nvSpPr>
        <p:spPr>
          <a:xfrm>
            <a:off x="5210175" y="467430"/>
            <a:ext cx="642586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Obwohl die Deutschen anfangs sehr erfolgreich sind, kommt der Russlandfeldzug im November 1941 vor </a:t>
            </a:r>
            <a:r>
              <a:rPr lang="de-DE" sz="2400" b="1" dirty="0">
                <a:solidFill>
                  <a:schemeClr val="tx1"/>
                </a:solidFill>
                <a:latin typeface="Arial" charset="0"/>
                <a:ea typeface="Arial" charset="0"/>
                <a:cs typeface="Arial" charset="0"/>
              </a:rPr>
              <a:t>Moskau</a:t>
            </a:r>
            <a:r>
              <a:rPr lang="de-DE" sz="2400" dirty="0">
                <a:solidFill>
                  <a:schemeClr val="tx1"/>
                </a:solidFill>
                <a:latin typeface="Arial" charset="0"/>
                <a:ea typeface="Arial" charset="0"/>
                <a:cs typeface="Arial" charset="0"/>
              </a:rPr>
              <a:t> zum stehen.</a:t>
            </a:r>
          </a:p>
        </p:txBody>
      </p:sp>
      <p:sp>
        <p:nvSpPr>
          <p:cNvPr id="10" name="Inhaltsplatzhalter 6">
            <a:extLst>
              <a:ext uri="{FF2B5EF4-FFF2-40B4-BE49-F238E27FC236}">
                <a16:creationId xmlns:a16="http://schemas.microsoft.com/office/drawing/2014/main" id="{79A6915E-2E09-4412-BBF3-4CBF0F21CCFA}"/>
              </a:ext>
            </a:extLst>
          </p:cNvPr>
          <p:cNvSpPr txBox="1">
            <a:spLocks/>
          </p:cNvSpPr>
          <p:nvPr/>
        </p:nvSpPr>
        <p:spPr>
          <a:xfrm>
            <a:off x="5210174" y="1745669"/>
            <a:ext cx="6425867"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Russland denkt nicht daran, aufzugeben: Im Januar 1942 werden die deutschen Truppen etwa hundert Kilometer </a:t>
            </a:r>
            <a:r>
              <a:rPr lang="de-CH" sz="2400" b="1" dirty="0">
                <a:solidFill>
                  <a:schemeClr val="tx1"/>
                </a:solidFill>
                <a:latin typeface="Arial" charset="0"/>
                <a:ea typeface="Arial" charset="0"/>
                <a:cs typeface="Arial" charset="0"/>
              </a:rPr>
              <a:t>zurückgeworfen</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5B0E0B28-7019-47F5-BADF-874731A82BDE}"/>
              </a:ext>
            </a:extLst>
          </p:cNvPr>
          <p:cNvSpPr txBox="1">
            <a:spLocks/>
          </p:cNvSpPr>
          <p:nvPr/>
        </p:nvSpPr>
        <p:spPr>
          <a:xfrm>
            <a:off x="5210173" y="3029118"/>
            <a:ext cx="6425867"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Damit ist der deutsche </a:t>
            </a:r>
            <a:r>
              <a:rPr lang="de-CH" sz="2400" b="1" dirty="0">
                <a:solidFill>
                  <a:schemeClr val="tx1"/>
                </a:solidFill>
                <a:latin typeface="Arial" charset="0"/>
                <a:ea typeface="Arial" charset="0"/>
                <a:cs typeface="Arial" charset="0"/>
              </a:rPr>
              <a:t>Blitzkrieg</a:t>
            </a:r>
            <a:r>
              <a:rPr lang="de-CH" sz="2400" dirty="0">
                <a:solidFill>
                  <a:schemeClr val="tx1"/>
                </a:solidFill>
                <a:latin typeface="Arial" charset="0"/>
                <a:ea typeface="Arial" charset="0"/>
                <a:cs typeface="Arial" charset="0"/>
              </a:rPr>
              <a:t> gescheitert.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81086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ildergebnis für moscow 1941">
            <a:extLst>
              <a:ext uri="{FF2B5EF4-FFF2-40B4-BE49-F238E27FC236}">
                <a16:creationId xmlns:a16="http://schemas.microsoft.com/office/drawing/2014/main" id="{13D511EC-533F-467A-B655-B73B8E257E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69" r="16259" b="4418"/>
          <a:stretch/>
        </p:blipFill>
        <p:spPr bwMode="auto">
          <a:xfrm>
            <a:off x="5860169" y="-3284"/>
            <a:ext cx="6331831" cy="68700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81146" y="244026"/>
            <a:ext cx="5358766" cy="636994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«Die vorhandene Bekleidung, auch die vorschriftsmässige Winterbekleidung, ist für die Erfordernisse des russischen Winters durchaus ungeeignet und hat während der Frosttage zu erheblichen Erfrierungserscheinungen geführt. Im allgemeinen wird bei starkem Frost mit einem täglichen Abgang von vier bis fünf Mann je Kompanie (Grundbestand: 160 Mann) gerechnet. Bei den bestehenden Gefechtsstärken kann daher bei anhaltendem Frost ausgerechnet werden, an welchem Tag von der Einheit niemand mehr übrig ist.»</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Aus dem Bericht des Majors von Gersdorf über die Situation an der deutschen Front vor Moskau (19. Dezember 1941).</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42154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pearl harbor">
            <a:extLst>
              <a:ext uri="{FF2B5EF4-FFF2-40B4-BE49-F238E27FC236}">
                <a16:creationId xmlns:a16="http://schemas.microsoft.com/office/drawing/2014/main" id="{D29FF0A2-F2D7-443A-AB57-0D67357EAD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954" b="3420"/>
          <a:stretch/>
        </p:blipFill>
        <p:spPr bwMode="auto">
          <a:xfrm>
            <a:off x="0" y="1"/>
            <a:ext cx="1231231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809124" y="1082836"/>
            <a:ext cx="487679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Am 7. Dezember 1941 bombardieren 350 japanische Flugzeuge den </a:t>
            </a:r>
            <a:r>
              <a:rPr lang="de-DE" sz="2400" b="1" dirty="0">
                <a:solidFill>
                  <a:schemeClr val="tx1"/>
                </a:solidFill>
                <a:latin typeface="Arial" charset="0"/>
                <a:ea typeface="Arial" charset="0"/>
                <a:cs typeface="Arial" charset="0"/>
              </a:rPr>
              <a:t>US-Stützpunkt Pearl Harbor </a:t>
            </a:r>
            <a:r>
              <a:rPr lang="de-DE" sz="2400" dirty="0">
                <a:solidFill>
                  <a:schemeClr val="tx1"/>
                </a:solidFill>
                <a:latin typeface="Arial" charset="0"/>
                <a:ea typeface="Arial" charset="0"/>
                <a:cs typeface="Arial" charset="0"/>
              </a:rPr>
              <a:t>auf Hawaii.</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0" y="5206572"/>
            <a:ext cx="522170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Pearl Harbor</a:t>
            </a:r>
          </a:p>
        </p:txBody>
      </p:sp>
    </p:spTree>
    <p:extLst>
      <p:ext uri="{BB962C8B-B14F-4D97-AF65-F5344CB8AC3E}">
        <p14:creationId xmlns:p14="http://schemas.microsoft.com/office/powerpoint/2010/main" val="162080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ldergebnis für world map hawaii">
            <a:extLst>
              <a:ext uri="{FF2B5EF4-FFF2-40B4-BE49-F238E27FC236}">
                <a16:creationId xmlns:a16="http://schemas.microsoft.com/office/drawing/2014/main" id="{815DE05C-3B6B-41D0-8ED9-27BBF4C8F2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1" t="6448" r="5559" b="18502"/>
          <a:stretch/>
        </p:blipFill>
        <p:spPr bwMode="auto">
          <a:xfrm>
            <a:off x="1" y="-1"/>
            <a:ext cx="12192000" cy="5033275"/>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601327" y="4043177"/>
            <a:ext cx="3367338" cy="2086725"/>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USA wird vom Angriff überrascht: Man war sich sicher, dass man durch die </a:t>
            </a:r>
            <a:r>
              <a:rPr lang="de-DE" sz="2400" b="1" dirty="0">
                <a:solidFill>
                  <a:schemeClr val="tx1"/>
                </a:solidFill>
                <a:latin typeface="Arial" charset="0"/>
                <a:ea typeface="Arial" charset="0"/>
                <a:cs typeface="Arial" charset="0"/>
              </a:rPr>
              <a:t>Distanz</a:t>
            </a:r>
            <a:r>
              <a:rPr lang="de-DE" sz="2400" dirty="0">
                <a:solidFill>
                  <a:schemeClr val="tx1"/>
                </a:solidFill>
                <a:latin typeface="Arial" charset="0"/>
                <a:ea typeface="Arial" charset="0"/>
                <a:cs typeface="Arial" charset="0"/>
              </a:rPr>
              <a:t> von einem japanischen Überfall geschützt sei.</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0" y="5206572"/>
            <a:ext cx="522170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Pearl Harbor</a:t>
            </a:r>
          </a:p>
        </p:txBody>
      </p:sp>
      <p:sp>
        <p:nvSpPr>
          <p:cNvPr id="2" name="Ellipse 1">
            <a:extLst>
              <a:ext uri="{FF2B5EF4-FFF2-40B4-BE49-F238E27FC236}">
                <a16:creationId xmlns:a16="http://schemas.microsoft.com/office/drawing/2014/main" id="{DB00BBCF-2044-432A-BF1B-77697D5BEB6F}"/>
              </a:ext>
            </a:extLst>
          </p:cNvPr>
          <p:cNvSpPr/>
          <p:nvPr/>
        </p:nvSpPr>
        <p:spPr>
          <a:xfrm>
            <a:off x="6653464" y="1968975"/>
            <a:ext cx="637673" cy="4132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Textfeld 7">
            <a:extLst>
              <a:ext uri="{FF2B5EF4-FFF2-40B4-BE49-F238E27FC236}">
                <a16:creationId xmlns:a16="http://schemas.microsoft.com/office/drawing/2014/main" id="{6490F9AD-C294-49CF-BEAF-9A2BF3A87190}"/>
              </a:ext>
            </a:extLst>
          </p:cNvPr>
          <p:cNvSpPr txBox="1"/>
          <p:nvPr/>
        </p:nvSpPr>
        <p:spPr>
          <a:xfrm>
            <a:off x="6653464" y="2422736"/>
            <a:ext cx="971550"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Hawaii</a:t>
            </a:r>
            <a:endParaRPr lang="de-CH" b="1" dirty="0">
              <a:solidFill>
                <a:srgbClr val="FF0000"/>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C98DEA11-0F89-4950-896D-14D6EFC97F59}"/>
              </a:ext>
            </a:extLst>
          </p:cNvPr>
          <p:cNvSpPr txBox="1"/>
          <p:nvPr/>
        </p:nvSpPr>
        <p:spPr>
          <a:xfrm>
            <a:off x="4411078" y="1717070"/>
            <a:ext cx="971550"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Japan</a:t>
            </a:r>
            <a:endParaRPr lang="de-CH" b="1" dirty="0">
              <a:solidFill>
                <a:srgbClr val="FF0000"/>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001A2142-A86B-4C92-B47D-F90F2924F56E}"/>
              </a:ext>
            </a:extLst>
          </p:cNvPr>
          <p:cNvSpPr txBox="1"/>
          <p:nvPr/>
        </p:nvSpPr>
        <p:spPr>
          <a:xfrm>
            <a:off x="8372976" y="1291867"/>
            <a:ext cx="971550"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USA</a:t>
            </a:r>
            <a:endParaRPr lang="de-CH" b="1" dirty="0">
              <a:solidFill>
                <a:srgbClr val="FF0000"/>
              </a:solidFill>
              <a:latin typeface="Arial" panose="020B0604020202020204" pitchFamily="34" charset="0"/>
              <a:cs typeface="Arial" panose="020B0604020202020204" pitchFamily="34" charset="0"/>
            </a:endParaRPr>
          </a:p>
        </p:txBody>
      </p:sp>
      <p:cxnSp>
        <p:nvCxnSpPr>
          <p:cNvPr id="12" name="Gerade Verbindung mit Pfeil 11">
            <a:extLst>
              <a:ext uri="{FF2B5EF4-FFF2-40B4-BE49-F238E27FC236}">
                <a16:creationId xmlns:a16="http://schemas.microsoft.com/office/drawing/2014/main" id="{5DA4B5AD-7F4F-4A9E-AFB0-23876CE586D0}"/>
              </a:ext>
            </a:extLst>
          </p:cNvPr>
          <p:cNvCxnSpPr>
            <a:cxnSpLocks/>
          </p:cNvCxnSpPr>
          <p:nvPr/>
        </p:nvCxnSpPr>
        <p:spPr>
          <a:xfrm flipV="1">
            <a:off x="7343274" y="1461144"/>
            <a:ext cx="914400" cy="548220"/>
          </a:xfrm>
          <a:prstGeom prst="straightConnector1">
            <a:avLst/>
          </a:prstGeom>
          <a:ln w="381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8C84F0BD-7F05-4A05-8E7F-7983758E6D36}"/>
              </a:ext>
            </a:extLst>
          </p:cNvPr>
          <p:cNvCxnSpPr>
            <a:cxnSpLocks/>
          </p:cNvCxnSpPr>
          <p:nvPr/>
        </p:nvCxnSpPr>
        <p:spPr>
          <a:xfrm>
            <a:off x="4820904" y="1630421"/>
            <a:ext cx="1780423" cy="378943"/>
          </a:xfrm>
          <a:prstGeom prst="straightConnector1">
            <a:avLst/>
          </a:prstGeom>
          <a:ln w="381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26F2D27A-5233-4638-8EF2-F977C057B0E2}"/>
              </a:ext>
            </a:extLst>
          </p:cNvPr>
          <p:cNvSpPr txBox="1"/>
          <p:nvPr/>
        </p:nvSpPr>
        <p:spPr>
          <a:xfrm>
            <a:off x="7012406" y="1401714"/>
            <a:ext cx="971550" cy="307777"/>
          </a:xfrm>
          <a:prstGeom prst="rect">
            <a:avLst/>
          </a:prstGeom>
          <a:noFill/>
        </p:spPr>
        <p:txBody>
          <a:bodyPr wrap="square" rtlCol="0">
            <a:spAutoFit/>
          </a:bodyPr>
          <a:lstStyle/>
          <a:p>
            <a:r>
              <a:rPr lang="de-CH" sz="1400" b="1" dirty="0">
                <a:solidFill>
                  <a:srgbClr val="FF0000"/>
                </a:solidFill>
                <a:latin typeface="Arial" panose="020B0604020202020204" pitchFamily="34" charset="0"/>
                <a:cs typeface="Arial" panose="020B0604020202020204" pitchFamily="34" charset="0"/>
              </a:rPr>
              <a:t>3’500 km</a:t>
            </a:r>
            <a:endParaRPr lang="de-CH" sz="1600" b="1" dirty="0">
              <a:solidFill>
                <a:srgbClr val="FF0000"/>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B7C2B9A9-A7B9-4A60-AFC3-D1F759DC2632}"/>
              </a:ext>
            </a:extLst>
          </p:cNvPr>
          <p:cNvSpPr txBox="1"/>
          <p:nvPr/>
        </p:nvSpPr>
        <p:spPr>
          <a:xfrm>
            <a:off x="5382628" y="1476532"/>
            <a:ext cx="971550" cy="307777"/>
          </a:xfrm>
          <a:prstGeom prst="rect">
            <a:avLst/>
          </a:prstGeom>
          <a:noFill/>
        </p:spPr>
        <p:txBody>
          <a:bodyPr wrap="square" rtlCol="0">
            <a:spAutoFit/>
          </a:bodyPr>
          <a:lstStyle/>
          <a:p>
            <a:r>
              <a:rPr lang="de-CH" sz="1400" b="1" dirty="0">
                <a:solidFill>
                  <a:srgbClr val="FF0000"/>
                </a:solidFill>
                <a:latin typeface="Arial" panose="020B0604020202020204" pitchFamily="34" charset="0"/>
                <a:cs typeface="Arial" panose="020B0604020202020204" pitchFamily="34" charset="0"/>
              </a:rPr>
              <a:t>6’000 km</a:t>
            </a:r>
            <a:endParaRPr lang="de-CH"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27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p:bldP spid="9" grpId="0"/>
      <p:bldP spid="10" grpId="0"/>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dergebnis für pearl harbor">
            <a:extLst>
              <a:ext uri="{FF2B5EF4-FFF2-40B4-BE49-F238E27FC236}">
                <a16:creationId xmlns:a16="http://schemas.microsoft.com/office/drawing/2014/main" id="{9F1FBBFF-DC0A-4F2F-A24F-E432CD2FB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11" b="17824"/>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426243" y="442345"/>
            <a:ext cx="6051883"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Sechs japanische </a:t>
            </a:r>
            <a:r>
              <a:rPr lang="de-DE" sz="2400" b="1" dirty="0">
                <a:solidFill>
                  <a:schemeClr val="tx1"/>
                </a:solidFill>
                <a:latin typeface="Arial" charset="0"/>
                <a:ea typeface="Arial" charset="0"/>
                <a:cs typeface="Arial" charset="0"/>
              </a:rPr>
              <a:t>Flugzeugträger</a:t>
            </a:r>
            <a:r>
              <a:rPr lang="de-DE" sz="2400" dirty="0">
                <a:solidFill>
                  <a:schemeClr val="tx1"/>
                </a:solidFill>
                <a:latin typeface="Arial" charset="0"/>
                <a:ea typeface="Arial" charset="0"/>
                <a:cs typeface="Arial" charset="0"/>
              </a:rPr>
              <a:t> mit insgesamt 441 Flugzeugen an Bord schaffen es aber, sich Hawaii bis auf </a:t>
            </a:r>
            <a:r>
              <a:rPr lang="de-DE" sz="2400" b="1" dirty="0">
                <a:solidFill>
                  <a:schemeClr val="tx1"/>
                </a:solidFill>
                <a:latin typeface="Arial" charset="0"/>
                <a:ea typeface="Arial" charset="0"/>
                <a:cs typeface="Arial" charset="0"/>
              </a:rPr>
              <a:t>400 Kilometer</a:t>
            </a:r>
            <a:r>
              <a:rPr lang="de-DE" sz="2400" dirty="0">
                <a:solidFill>
                  <a:schemeClr val="tx1"/>
                </a:solidFill>
                <a:latin typeface="Arial" charset="0"/>
                <a:ea typeface="Arial" charset="0"/>
                <a:cs typeface="Arial" charset="0"/>
              </a:rPr>
              <a:t> zu nähern.</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0" y="5206572"/>
            <a:ext cx="522170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Pearl Harbor</a:t>
            </a:r>
          </a:p>
        </p:txBody>
      </p:sp>
      <p:sp>
        <p:nvSpPr>
          <p:cNvPr id="14" name="Inhaltsplatzhalter 6">
            <a:extLst>
              <a:ext uri="{FF2B5EF4-FFF2-40B4-BE49-F238E27FC236}">
                <a16:creationId xmlns:a16="http://schemas.microsoft.com/office/drawing/2014/main" id="{F3F35A98-6179-45BC-BD18-CB1C85F44101}"/>
              </a:ext>
            </a:extLst>
          </p:cNvPr>
          <p:cNvSpPr txBox="1">
            <a:spLocks/>
          </p:cNvSpPr>
          <p:nvPr/>
        </p:nvSpPr>
        <p:spPr>
          <a:xfrm>
            <a:off x="5426243" y="2126145"/>
            <a:ext cx="6051883"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Von dort aus wird der Angriff verübt, bei dem ein </a:t>
            </a:r>
            <a:r>
              <a:rPr lang="de-DE" sz="2400" dirty="0" err="1">
                <a:solidFill>
                  <a:schemeClr val="tx1"/>
                </a:solidFill>
                <a:latin typeface="Arial" charset="0"/>
                <a:ea typeface="Arial" charset="0"/>
                <a:cs typeface="Arial" charset="0"/>
              </a:rPr>
              <a:t>Grossteil</a:t>
            </a:r>
            <a:r>
              <a:rPr lang="de-DE" sz="2400" dirty="0">
                <a:solidFill>
                  <a:schemeClr val="tx1"/>
                </a:solidFill>
                <a:latin typeface="Arial" charset="0"/>
                <a:ea typeface="Arial" charset="0"/>
                <a:cs typeface="Arial" charset="0"/>
              </a:rPr>
              <a:t> der </a:t>
            </a:r>
            <a:r>
              <a:rPr lang="de-DE" sz="2400" b="1" dirty="0">
                <a:solidFill>
                  <a:schemeClr val="tx1"/>
                </a:solidFill>
                <a:latin typeface="Arial" charset="0"/>
                <a:ea typeface="Arial" charset="0"/>
                <a:cs typeface="Arial" charset="0"/>
              </a:rPr>
              <a:t>amerikanischen Schlachtflotte</a:t>
            </a:r>
            <a:r>
              <a:rPr lang="de-DE" sz="2400" dirty="0">
                <a:solidFill>
                  <a:schemeClr val="tx1"/>
                </a:solidFill>
                <a:latin typeface="Arial" charset="0"/>
                <a:ea typeface="Arial" charset="0"/>
                <a:cs typeface="Arial" charset="0"/>
              </a:rPr>
              <a:t> – nicht aber die wichtigen Flugzeugträger – zerstört wurde.</a:t>
            </a:r>
          </a:p>
        </p:txBody>
      </p:sp>
    </p:spTree>
    <p:extLst>
      <p:ext uri="{BB962C8B-B14F-4D97-AF65-F5344CB8AC3E}">
        <p14:creationId xmlns:p14="http://schemas.microsoft.com/office/powerpoint/2010/main" val="22344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ildergebnis für roosevelt kriegserklärung">
            <a:extLst>
              <a:ext uri="{FF2B5EF4-FFF2-40B4-BE49-F238E27FC236}">
                <a16:creationId xmlns:a16="http://schemas.microsoft.com/office/drawing/2014/main" id="{1C9A7715-FAAD-4135-B6F7-E85FEA243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7" y="-3284"/>
            <a:ext cx="5446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926432" y="616712"/>
            <a:ext cx="490888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Als Folge auf den Angriff erklären die </a:t>
            </a:r>
            <a:r>
              <a:rPr lang="de-DE" sz="2400" b="1" dirty="0">
                <a:solidFill>
                  <a:schemeClr val="tx1"/>
                </a:solidFill>
                <a:latin typeface="Arial" charset="0"/>
                <a:ea typeface="Arial" charset="0"/>
                <a:cs typeface="Arial" charset="0"/>
              </a:rPr>
              <a:t>USA</a:t>
            </a:r>
            <a:r>
              <a:rPr lang="de-DE" sz="2400" dirty="0">
                <a:solidFill>
                  <a:schemeClr val="tx1"/>
                </a:solidFill>
                <a:latin typeface="Arial" charset="0"/>
                <a:ea typeface="Arial" charset="0"/>
                <a:cs typeface="Arial" charset="0"/>
              </a:rPr>
              <a:t> und </a:t>
            </a:r>
            <a:r>
              <a:rPr lang="de-DE" sz="2400" b="1" dirty="0" err="1">
                <a:solidFill>
                  <a:schemeClr val="tx1"/>
                </a:solidFill>
                <a:latin typeface="Arial" charset="0"/>
                <a:ea typeface="Arial" charset="0"/>
                <a:cs typeface="Arial" charset="0"/>
              </a:rPr>
              <a:t>Grossbritannien</a:t>
            </a:r>
            <a:r>
              <a:rPr lang="de-DE" sz="2400" dirty="0">
                <a:solidFill>
                  <a:schemeClr val="tx1"/>
                </a:solidFill>
                <a:latin typeface="Arial" charset="0"/>
                <a:ea typeface="Arial" charset="0"/>
                <a:cs typeface="Arial" charset="0"/>
              </a:rPr>
              <a:t> </a:t>
            </a:r>
            <a:r>
              <a:rPr lang="de-DE" sz="2400" b="1" dirty="0">
                <a:solidFill>
                  <a:schemeClr val="tx1"/>
                </a:solidFill>
                <a:latin typeface="Arial" charset="0"/>
                <a:ea typeface="Arial" charset="0"/>
                <a:cs typeface="Arial" charset="0"/>
              </a:rPr>
              <a:t>Japan</a:t>
            </a:r>
            <a:r>
              <a:rPr lang="de-DE" sz="2400" dirty="0">
                <a:solidFill>
                  <a:schemeClr val="tx1"/>
                </a:solidFill>
                <a:latin typeface="Arial" charset="0"/>
                <a:ea typeface="Arial" charset="0"/>
                <a:cs typeface="Arial" charset="0"/>
              </a:rPr>
              <a:t> den Krieg.</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4" name="Inhaltsplatzhalter 6">
            <a:extLst>
              <a:ext uri="{FF2B5EF4-FFF2-40B4-BE49-F238E27FC236}">
                <a16:creationId xmlns:a16="http://schemas.microsoft.com/office/drawing/2014/main" id="{F3F35A98-6179-45BC-BD18-CB1C85F44101}"/>
              </a:ext>
            </a:extLst>
          </p:cNvPr>
          <p:cNvSpPr txBox="1">
            <a:spLocks/>
          </p:cNvSpPr>
          <p:nvPr/>
        </p:nvSpPr>
        <p:spPr>
          <a:xfrm>
            <a:off x="926432" y="1944658"/>
            <a:ext cx="490888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Das </a:t>
            </a:r>
            <a:r>
              <a:rPr lang="de-DE" sz="2400" b="1" dirty="0">
                <a:solidFill>
                  <a:schemeClr val="tx1"/>
                </a:solidFill>
                <a:latin typeface="Arial" charset="0"/>
                <a:ea typeface="Arial" charset="0"/>
                <a:cs typeface="Arial" charset="0"/>
              </a:rPr>
              <a:t>Deutsche Reich</a:t>
            </a:r>
            <a:r>
              <a:rPr lang="de-DE" sz="2400" dirty="0">
                <a:solidFill>
                  <a:schemeClr val="tx1"/>
                </a:solidFill>
                <a:latin typeface="Arial" charset="0"/>
                <a:ea typeface="Arial" charset="0"/>
                <a:cs typeface="Arial" charset="0"/>
              </a:rPr>
              <a:t> und </a:t>
            </a:r>
            <a:r>
              <a:rPr lang="de-DE" sz="2400" b="1" dirty="0">
                <a:solidFill>
                  <a:schemeClr val="tx1"/>
                </a:solidFill>
                <a:latin typeface="Arial" charset="0"/>
                <a:ea typeface="Arial" charset="0"/>
                <a:cs typeface="Arial" charset="0"/>
              </a:rPr>
              <a:t>Italien</a:t>
            </a:r>
            <a:r>
              <a:rPr lang="de-DE" sz="2400" dirty="0">
                <a:solidFill>
                  <a:schemeClr val="tx1"/>
                </a:solidFill>
                <a:latin typeface="Arial" charset="0"/>
                <a:ea typeface="Arial" charset="0"/>
                <a:cs typeface="Arial" charset="0"/>
              </a:rPr>
              <a:t> erklären daraufhin der </a:t>
            </a:r>
            <a:r>
              <a:rPr lang="de-DE" sz="2400" b="1" dirty="0">
                <a:solidFill>
                  <a:schemeClr val="tx1"/>
                </a:solidFill>
                <a:latin typeface="Arial" charset="0"/>
                <a:ea typeface="Arial" charset="0"/>
                <a:cs typeface="Arial" charset="0"/>
              </a:rPr>
              <a:t>USA</a:t>
            </a:r>
            <a:r>
              <a:rPr lang="de-DE" sz="2400" dirty="0">
                <a:solidFill>
                  <a:schemeClr val="tx1"/>
                </a:solidFill>
                <a:latin typeface="Arial" charset="0"/>
                <a:ea typeface="Arial" charset="0"/>
                <a:cs typeface="Arial" charset="0"/>
              </a:rPr>
              <a:t> den Krieg.</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52101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Kriegseintritt</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1" y="5504410"/>
            <a:ext cx="383807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der USA</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3FE481CF-1C2E-4CFD-B81F-C24D00EC11D3}"/>
              </a:ext>
            </a:extLst>
          </p:cNvPr>
          <p:cNvSpPr txBox="1">
            <a:spLocks/>
          </p:cNvSpPr>
          <p:nvPr/>
        </p:nvSpPr>
        <p:spPr>
          <a:xfrm>
            <a:off x="7106654" y="351754"/>
            <a:ext cx="2626894" cy="8402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DE" sz="1800" dirty="0">
                <a:solidFill>
                  <a:schemeClr val="tx1"/>
                </a:solidFill>
                <a:latin typeface="Arial" charset="0"/>
                <a:ea typeface="Arial" charset="0"/>
                <a:cs typeface="Arial" charset="0"/>
              </a:rPr>
              <a:t>Roosevelt unterschreibt Kriegserklärung gegen Deutschland.</a:t>
            </a:r>
          </a:p>
        </p:txBody>
      </p:sp>
    </p:spTree>
    <p:extLst>
      <p:ext uri="{BB962C8B-B14F-4D97-AF65-F5344CB8AC3E}">
        <p14:creationId xmlns:p14="http://schemas.microsoft.com/office/powerpoint/2010/main" val="362022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ldergebnis für japan 1942">
            <a:extLst>
              <a:ext uri="{FF2B5EF4-FFF2-40B4-BE49-F238E27FC236}">
                <a16:creationId xmlns:a16="http://schemas.microsoft.com/office/drawing/2014/main" id="{61EF396C-C625-454A-BE2D-AF12CEDFF7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12"/>
          <a:stretch/>
        </p:blipFill>
        <p:spPr bwMode="auto">
          <a:xfrm>
            <a:off x="4343400" y="-3284"/>
            <a:ext cx="7848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487278" y="627853"/>
            <a:ext cx="3598947"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Anfang 1942 kann Japan </a:t>
            </a:r>
            <a:r>
              <a:rPr lang="de-DE" sz="2400" b="1" dirty="0">
                <a:solidFill>
                  <a:schemeClr val="tx1"/>
                </a:solidFill>
                <a:latin typeface="Arial" charset="0"/>
                <a:ea typeface="Arial" charset="0"/>
                <a:cs typeface="Arial" charset="0"/>
              </a:rPr>
              <a:t>Südostasien</a:t>
            </a:r>
            <a:r>
              <a:rPr lang="de-DE" sz="2400" dirty="0">
                <a:solidFill>
                  <a:schemeClr val="tx1"/>
                </a:solidFill>
                <a:latin typeface="Arial" charset="0"/>
                <a:ea typeface="Arial" charset="0"/>
                <a:cs typeface="Arial" charset="0"/>
              </a:rPr>
              <a:t> und zahlreiche </a:t>
            </a:r>
            <a:r>
              <a:rPr lang="de-DE" sz="2400" b="1" dirty="0">
                <a:solidFill>
                  <a:schemeClr val="tx1"/>
                </a:solidFill>
                <a:latin typeface="Arial" charset="0"/>
                <a:ea typeface="Arial" charset="0"/>
                <a:cs typeface="Arial" charset="0"/>
              </a:rPr>
              <a:t>Inselgruppen</a:t>
            </a:r>
            <a:r>
              <a:rPr lang="de-DE" sz="2400" dirty="0">
                <a:solidFill>
                  <a:schemeClr val="tx1"/>
                </a:solidFill>
                <a:latin typeface="Arial" charset="0"/>
                <a:ea typeface="Arial" charset="0"/>
                <a:cs typeface="Arial" charset="0"/>
              </a:rPr>
              <a:t> im Pazifik besetzen.</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323649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Japans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1" y="5504410"/>
            <a:ext cx="289961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Erfolge</a:t>
            </a:r>
            <a:endParaRPr lang="de-CH" altLang="de-DE" sz="6000" dirty="0">
              <a:solidFill>
                <a:schemeClr val="tx1"/>
              </a:solidFill>
              <a:latin typeface="Arial" charset="0"/>
              <a:cs typeface="Arial" charset="0"/>
            </a:endParaRPr>
          </a:p>
        </p:txBody>
      </p:sp>
      <p:sp>
        <p:nvSpPr>
          <p:cNvPr id="11" name="Inhaltsplatzhalter 6">
            <a:extLst>
              <a:ext uri="{FF2B5EF4-FFF2-40B4-BE49-F238E27FC236}">
                <a16:creationId xmlns:a16="http://schemas.microsoft.com/office/drawing/2014/main" id="{5477B50E-B7BF-4490-87FA-500CA99A4454}"/>
              </a:ext>
            </a:extLst>
          </p:cNvPr>
          <p:cNvSpPr txBox="1">
            <a:spLocks/>
          </p:cNvSpPr>
          <p:nvPr/>
        </p:nvSpPr>
        <p:spPr>
          <a:xfrm>
            <a:off x="487277" y="2268727"/>
            <a:ext cx="3598948"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Juni 1942 steht Japan auf dem </a:t>
            </a:r>
            <a:r>
              <a:rPr lang="de-DE" sz="2400" b="1" dirty="0">
                <a:solidFill>
                  <a:schemeClr val="tx1"/>
                </a:solidFill>
                <a:latin typeface="Arial" charset="0"/>
                <a:ea typeface="Arial" charset="0"/>
                <a:cs typeface="Arial" charset="0"/>
              </a:rPr>
              <a:t>Höhepunkt</a:t>
            </a:r>
            <a:r>
              <a:rPr lang="de-DE" sz="2400" dirty="0">
                <a:solidFill>
                  <a:schemeClr val="tx1"/>
                </a:solidFill>
                <a:latin typeface="Arial" charset="0"/>
                <a:ea typeface="Arial" charset="0"/>
                <a:cs typeface="Arial" charset="0"/>
              </a:rPr>
              <a:t> seiner Macht.</a:t>
            </a:r>
          </a:p>
        </p:txBody>
      </p:sp>
      <p:sp>
        <p:nvSpPr>
          <p:cNvPr id="10" name="Textfeld 9">
            <a:extLst>
              <a:ext uri="{FF2B5EF4-FFF2-40B4-BE49-F238E27FC236}">
                <a16:creationId xmlns:a16="http://schemas.microsoft.com/office/drawing/2014/main" id="{DCC1D20C-A8EE-4754-A72E-CD21357DE55F}"/>
              </a:ext>
            </a:extLst>
          </p:cNvPr>
          <p:cNvSpPr txBox="1"/>
          <p:nvPr/>
        </p:nvSpPr>
        <p:spPr>
          <a:xfrm>
            <a:off x="10029486" y="3520966"/>
            <a:ext cx="1485399" cy="1077218"/>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Das Japanische Kaiserreich 1942</a:t>
            </a:r>
            <a:endParaRPr lang="de-CH"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10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ildergebnis für battle of midway">
            <a:extLst>
              <a:ext uri="{FF2B5EF4-FFF2-40B4-BE49-F238E27FC236}">
                <a16:creationId xmlns:a16="http://schemas.microsoft.com/office/drawing/2014/main" id="{EDEE4D52-4889-4B12-85FC-C28A624BE1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36" b="5805"/>
          <a:stretch/>
        </p:blipFill>
        <p:spPr bwMode="auto">
          <a:xfrm>
            <a:off x="-5839" y="0"/>
            <a:ext cx="12197839"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430878" y="700042"/>
            <a:ext cx="5119438"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Bei der </a:t>
            </a:r>
            <a:r>
              <a:rPr lang="de-DE" sz="2400" b="1" dirty="0">
                <a:solidFill>
                  <a:schemeClr val="tx1"/>
                </a:solidFill>
                <a:latin typeface="Arial" charset="0"/>
                <a:ea typeface="Arial" charset="0"/>
                <a:cs typeface="Arial" charset="0"/>
              </a:rPr>
              <a:t>Schlacht um Midway </a:t>
            </a:r>
            <a:r>
              <a:rPr lang="de-DE" sz="2400" dirty="0">
                <a:solidFill>
                  <a:schemeClr val="tx1"/>
                </a:solidFill>
                <a:latin typeface="Arial" charset="0"/>
                <a:ea typeface="Arial" charset="0"/>
                <a:cs typeface="Arial" charset="0"/>
              </a:rPr>
              <a:t>vom </a:t>
            </a:r>
            <a:br>
              <a:rPr lang="de-DE" sz="2400" dirty="0">
                <a:solidFill>
                  <a:schemeClr val="tx1"/>
                </a:solidFill>
                <a:latin typeface="Arial" charset="0"/>
                <a:ea typeface="Arial" charset="0"/>
                <a:cs typeface="Arial" charset="0"/>
              </a:rPr>
            </a:br>
            <a:r>
              <a:rPr lang="de-DE" sz="2400" dirty="0">
                <a:solidFill>
                  <a:schemeClr val="tx1"/>
                </a:solidFill>
                <a:latin typeface="Arial" charset="0"/>
                <a:ea typeface="Arial" charset="0"/>
                <a:cs typeface="Arial" charset="0"/>
              </a:rPr>
              <a:t>4. – 6. Juni 1942 bereitet die US-Flugzeugträgerflotte den Japanern aber eine bezeichnende Niederlage. </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368166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Schlacht  </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5599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um Midway</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139510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blitzkriege">
            <a:extLst>
              <a:ext uri="{FF2B5EF4-FFF2-40B4-BE49-F238E27FC236}">
                <a16:creationId xmlns:a16="http://schemas.microsoft.com/office/drawing/2014/main" id="{AEF8DAA3-675C-4E70-A4A0-6C4AE7E37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26" b="18211"/>
          <a:stretch/>
        </p:blipFill>
        <p:spPr bwMode="auto">
          <a:xfrm>
            <a:off x="0" y="1"/>
            <a:ext cx="12192000" cy="685471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0" y="494408"/>
            <a:ext cx="84965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Blitzkriege (1939-1942)</a:t>
            </a:r>
          </a:p>
        </p:txBody>
      </p:sp>
      <p:sp>
        <p:nvSpPr>
          <p:cNvPr id="8" name="Inhaltsplatzhalter 6">
            <a:extLst>
              <a:ext uri="{FF2B5EF4-FFF2-40B4-BE49-F238E27FC236}">
                <a16:creationId xmlns:a16="http://schemas.microsoft.com/office/drawing/2014/main" id="{49B2A05B-1C6D-4F3D-9FF0-7130EC5F2912}"/>
              </a:ext>
            </a:extLst>
          </p:cNvPr>
          <p:cNvSpPr txBox="1">
            <a:spLocks/>
          </p:cNvSpPr>
          <p:nvPr/>
        </p:nvSpPr>
        <p:spPr>
          <a:xfrm>
            <a:off x="407143" y="1960747"/>
            <a:ext cx="5846819"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Hitler will einen langen Krieg verhindern.</a:t>
            </a:r>
          </a:p>
        </p:txBody>
      </p:sp>
      <p:sp>
        <p:nvSpPr>
          <p:cNvPr id="9" name="Inhaltsplatzhalter 6">
            <a:extLst>
              <a:ext uri="{FF2B5EF4-FFF2-40B4-BE49-F238E27FC236}">
                <a16:creationId xmlns:a16="http://schemas.microsoft.com/office/drawing/2014/main" id="{B285F8CB-4A59-45CE-AB94-EC651745669F}"/>
              </a:ext>
            </a:extLst>
          </p:cNvPr>
          <p:cNvSpPr txBox="1">
            <a:spLocks/>
          </p:cNvSpPr>
          <p:nvPr/>
        </p:nvSpPr>
        <p:spPr>
          <a:xfrm>
            <a:off x="407143" y="2543521"/>
            <a:ext cx="584681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Dazu will er seine jeweiligen Gegner in </a:t>
            </a:r>
            <a:r>
              <a:rPr lang="de-CH" altLang="de-DE" sz="2400" dirty="0">
                <a:solidFill>
                  <a:schemeClr val="tx1"/>
                </a:solidFill>
                <a:latin typeface="Arial" charset="0"/>
                <a:cs typeface="Arial" charset="0"/>
              </a:rPr>
              <a:t>«</a:t>
            </a:r>
            <a:r>
              <a:rPr lang="de-DE" sz="2400" b="1" dirty="0">
                <a:solidFill>
                  <a:schemeClr val="tx1"/>
                </a:solidFill>
                <a:latin typeface="Arial" charset="0"/>
                <a:ea typeface="Arial" charset="0"/>
                <a:cs typeface="Arial" charset="0"/>
              </a:rPr>
              <a:t>Blitzkriegen</a:t>
            </a:r>
            <a:r>
              <a:rPr lang="de-CH" altLang="de-DE" sz="2400" dirty="0">
                <a:solidFill>
                  <a:schemeClr val="tx1"/>
                </a:solidFill>
                <a:latin typeface="Arial" charset="0"/>
                <a:cs typeface="Arial" charset="0"/>
              </a:rPr>
              <a:t>» </a:t>
            </a:r>
            <a:r>
              <a:rPr lang="de-DE" sz="2400" dirty="0">
                <a:solidFill>
                  <a:schemeClr val="tx1"/>
                </a:solidFill>
                <a:latin typeface="Arial" charset="0"/>
                <a:ea typeface="Arial" charset="0"/>
                <a:cs typeface="Arial" charset="0"/>
              </a:rPr>
              <a:t>besiegen, bevor andere Staaten in das Geschehen eingreifen können.</a:t>
            </a:r>
          </a:p>
        </p:txBody>
      </p:sp>
    </p:spTree>
    <p:extLst>
      <p:ext uri="{BB962C8B-B14F-4D97-AF65-F5344CB8AC3E}">
        <p14:creationId xmlns:p14="http://schemas.microsoft.com/office/powerpoint/2010/main" val="38090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56E4954-7725-4133-994A-8A540D56236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8590" t="9038" r="42523" b="2548"/>
          <a:stretch/>
        </p:blipFill>
        <p:spPr>
          <a:xfrm>
            <a:off x="5194570" y="3284"/>
            <a:ext cx="6997430" cy="6854716"/>
          </a:xfrm>
          <a:prstGeom prst="rect">
            <a:avLst/>
          </a:prstGeom>
        </p:spPr>
      </p:pic>
      <p:sp>
        <p:nvSpPr>
          <p:cNvPr id="9" name="Inhaltsplatzhalter 6"/>
          <p:cNvSpPr txBox="1">
            <a:spLocks/>
          </p:cNvSpPr>
          <p:nvPr/>
        </p:nvSpPr>
        <p:spPr>
          <a:xfrm>
            <a:off x="-1" y="4362134"/>
            <a:ext cx="39528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Rommel</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1" y="5504410"/>
            <a:ext cx="540217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erobert Tobruk</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611160" y="925869"/>
            <a:ext cx="417985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Juni 1942 kann Rommel Tobruk erobern und </a:t>
            </a:r>
            <a:r>
              <a:rPr lang="de-DE" sz="2400" dirty="0" err="1">
                <a:solidFill>
                  <a:schemeClr val="tx1"/>
                </a:solidFill>
                <a:latin typeface="Arial" charset="0"/>
                <a:ea typeface="Arial" charset="0"/>
                <a:cs typeface="Arial" charset="0"/>
              </a:rPr>
              <a:t>stösst</a:t>
            </a:r>
            <a:r>
              <a:rPr lang="de-DE" sz="2400" dirty="0">
                <a:solidFill>
                  <a:schemeClr val="tx1"/>
                </a:solidFill>
                <a:latin typeface="Arial" charset="0"/>
                <a:ea typeface="Arial" charset="0"/>
                <a:cs typeface="Arial" charset="0"/>
              </a:rPr>
              <a:t> gegen </a:t>
            </a:r>
            <a:r>
              <a:rPr lang="de-DE" sz="2400" b="1" dirty="0">
                <a:solidFill>
                  <a:schemeClr val="tx1"/>
                </a:solidFill>
                <a:latin typeface="Arial" charset="0"/>
                <a:ea typeface="Arial" charset="0"/>
                <a:cs typeface="Arial" charset="0"/>
              </a:rPr>
              <a:t>El </a:t>
            </a:r>
            <a:r>
              <a:rPr lang="de-DE" sz="2400" b="1" dirty="0" err="1">
                <a:solidFill>
                  <a:schemeClr val="tx1"/>
                </a:solidFill>
                <a:latin typeface="Arial" charset="0"/>
                <a:ea typeface="Arial" charset="0"/>
                <a:cs typeface="Arial" charset="0"/>
              </a:rPr>
              <a:t>Alamein</a:t>
            </a:r>
            <a:r>
              <a:rPr lang="de-DE" sz="2400" b="1" dirty="0">
                <a:solidFill>
                  <a:schemeClr val="tx1"/>
                </a:solidFill>
                <a:latin typeface="Arial" charset="0"/>
                <a:ea typeface="Arial" charset="0"/>
                <a:cs typeface="Arial" charset="0"/>
              </a:rPr>
              <a:t> </a:t>
            </a:r>
            <a:r>
              <a:rPr lang="de-DE" sz="2400" dirty="0">
                <a:solidFill>
                  <a:schemeClr val="tx1"/>
                </a:solidFill>
                <a:latin typeface="Arial" charset="0"/>
                <a:ea typeface="Arial" charset="0"/>
                <a:cs typeface="Arial" charset="0"/>
              </a:rPr>
              <a:t>vor.</a:t>
            </a:r>
          </a:p>
        </p:txBody>
      </p:sp>
      <p:pic>
        <p:nvPicPr>
          <p:cNvPr id="2052" name="Picture 4" descr="Bildergebnis für british flag">
            <a:extLst>
              <a:ext uri="{FF2B5EF4-FFF2-40B4-BE49-F238E27FC236}">
                <a16:creationId xmlns:a16="http://schemas.microsoft.com/office/drawing/2014/main" id="{CE42E637-AC65-4611-B41F-80793C8883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9617" y="3695847"/>
            <a:ext cx="509423" cy="30565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ikationszeichen 2">
            <a:extLst>
              <a:ext uri="{FF2B5EF4-FFF2-40B4-BE49-F238E27FC236}">
                <a16:creationId xmlns:a16="http://schemas.microsoft.com/office/drawing/2014/main" id="{37671D38-CA4B-428C-BA3C-607D167871B3}"/>
              </a:ext>
            </a:extLst>
          </p:cNvPr>
          <p:cNvSpPr/>
          <p:nvPr/>
        </p:nvSpPr>
        <p:spPr>
          <a:xfrm>
            <a:off x="9670003" y="3060154"/>
            <a:ext cx="314326" cy="323933"/>
          </a:xfrm>
          <a:prstGeom prst="mathMultiply">
            <a:avLst>
              <a:gd name="adj1" fmla="val 144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Multiplikationszeichen 12">
            <a:extLst>
              <a:ext uri="{FF2B5EF4-FFF2-40B4-BE49-F238E27FC236}">
                <a16:creationId xmlns:a16="http://schemas.microsoft.com/office/drawing/2014/main" id="{57C5B1DF-1C1D-4088-868A-ACCB6D2150B0}"/>
              </a:ext>
            </a:extLst>
          </p:cNvPr>
          <p:cNvSpPr/>
          <p:nvPr/>
        </p:nvSpPr>
        <p:spPr>
          <a:xfrm>
            <a:off x="9184479" y="2947408"/>
            <a:ext cx="314326" cy="323933"/>
          </a:xfrm>
          <a:prstGeom prst="mathMultiply">
            <a:avLst>
              <a:gd name="adj1" fmla="val 144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a:extLst>
              <a:ext uri="{FF2B5EF4-FFF2-40B4-BE49-F238E27FC236}">
                <a16:creationId xmlns:a16="http://schemas.microsoft.com/office/drawing/2014/main" id="{817155C8-FBEB-4AD5-8E24-60C4C9FE08B7}"/>
              </a:ext>
            </a:extLst>
          </p:cNvPr>
          <p:cNvSpPr txBox="1"/>
          <p:nvPr/>
        </p:nvSpPr>
        <p:spPr>
          <a:xfrm>
            <a:off x="9895624" y="3052843"/>
            <a:ext cx="1330399"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El </a:t>
            </a:r>
            <a:r>
              <a:rPr lang="de-CH" sz="1600" b="1" dirty="0" err="1">
                <a:solidFill>
                  <a:srgbClr val="FF0000"/>
                </a:solidFill>
                <a:latin typeface="Arial" panose="020B0604020202020204" pitchFamily="34" charset="0"/>
                <a:cs typeface="Arial" panose="020B0604020202020204" pitchFamily="34" charset="0"/>
              </a:rPr>
              <a:t>Alamein</a:t>
            </a:r>
            <a:endParaRPr lang="de-CH" b="1" dirty="0">
              <a:solidFill>
                <a:srgbClr val="FF0000"/>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CECEBE3A-88D2-497D-A2CA-57636130E089}"/>
              </a:ext>
            </a:extLst>
          </p:cNvPr>
          <p:cNvSpPr txBox="1"/>
          <p:nvPr/>
        </p:nvSpPr>
        <p:spPr>
          <a:xfrm>
            <a:off x="9113703" y="2697536"/>
            <a:ext cx="971550" cy="338554"/>
          </a:xfrm>
          <a:prstGeom prst="rect">
            <a:avLst/>
          </a:prstGeom>
          <a:noFill/>
        </p:spPr>
        <p:txBody>
          <a:bodyPr wrap="square" rtlCol="0">
            <a:spAutoFit/>
          </a:bodyPr>
          <a:lstStyle/>
          <a:p>
            <a:r>
              <a:rPr lang="de-CH" sz="1600" b="1" dirty="0">
                <a:solidFill>
                  <a:srgbClr val="FF0000"/>
                </a:solidFill>
                <a:latin typeface="Arial" panose="020B0604020202020204" pitchFamily="34" charset="0"/>
                <a:cs typeface="Arial" panose="020B0604020202020204" pitchFamily="34" charset="0"/>
              </a:rPr>
              <a:t>Tobruk</a:t>
            </a:r>
            <a:endParaRPr lang="de-CH" b="1" dirty="0">
              <a:solidFill>
                <a:srgbClr val="FF0000"/>
              </a:solidFill>
              <a:latin typeface="Arial" panose="020B0604020202020204" pitchFamily="34" charset="0"/>
              <a:cs typeface="Arial" panose="020B0604020202020204" pitchFamily="34" charset="0"/>
            </a:endParaRPr>
          </a:p>
        </p:txBody>
      </p:sp>
      <p:pic>
        <p:nvPicPr>
          <p:cNvPr id="16" name="Picture 6" descr="Bildergebnis für nazi flagge">
            <a:extLst>
              <a:ext uri="{FF2B5EF4-FFF2-40B4-BE49-F238E27FC236}">
                <a16:creationId xmlns:a16="http://schemas.microsoft.com/office/drawing/2014/main" id="{E02CC87D-DCF2-4B2F-8686-1CE58BBAD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077" y="3346578"/>
            <a:ext cx="582115" cy="34926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Verbinder: gekrümmt 17">
            <a:extLst>
              <a:ext uri="{FF2B5EF4-FFF2-40B4-BE49-F238E27FC236}">
                <a16:creationId xmlns:a16="http://schemas.microsoft.com/office/drawing/2014/main" id="{50B29597-F137-41B0-966B-9B87AD9CF991}"/>
              </a:ext>
            </a:extLst>
          </p:cNvPr>
          <p:cNvCxnSpPr>
            <a:cxnSpLocks/>
          </p:cNvCxnSpPr>
          <p:nvPr/>
        </p:nvCxnSpPr>
        <p:spPr>
          <a:xfrm>
            <a:off x="9462448" y="3197412"/>
            <a:ext cx="280817" cy="73929"/>
          </a:xfrm>
          <a:prstGeom prst="curvedConnector3">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9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3" grpId="0" animBg="1"/>
      <p:bldP spid="5"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ldergebnis für achsenmächte ausdehnung">
            <a:extLst>
              <a:ext uri="{FF2B5EF4-FFF2-40B4-BE49-F238E27FC236}">
                <a16:creationId xmlns:a16="http://schemas.microsoft.com/office/drawing/2014/main" id="{EA7AD5A3-5C80-48A9-B69E-A3EDE8A966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04"/>
          <a:stretch/>
        </p:blipFill>
        <p:spPr bwMode="auto">
          <a:xfrm>
            <a:off x="4954137" y="-3284"/>
            <a:ext cx="7237863" cy="6883962"/>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1" y="4362134"/>
            <a:ext cx="322087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Europa</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479101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August 1942</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8DBDB52A-F1D8-4F7B-A67A-E48B6AA29566}"/>
              </a:ext>
            </a:extLst>
          </p:cNvPr>
          <p:cNvSpPr txBox="1">
            <a:spLocks/>
          </p:cNvSpPr>
          <p:nvPr/>
        </p:nvSpPr>
        <p:spPr>
          <a:xfrm>
            <a:off x="810872" y="1021404"/>
            <a:ext cx="352411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1942 erreichen die Achsenmächte ihre </a:t>
            </a:r>
            <a:r>
              <a:rPr lang="de-DE" sz="2400" b="1" dirty="0" err="1">
                <a:solidFill>
                  <a:schemeClr val="tx1"/>
                </a:solidFill>
                <a:latin typeface="Arial" charset="0"/>
                <a:ea typeface="Arial" charset="0"/>
                <a:cs typeface="Arial" charset="0"/>
              </a:rPr>
              <a:t>grösste</a:t>
            </a:r>
            <a:r>
              <a:rPr lang="de-DE" sz="2400" b="1" dirty="0">
                <a:solidFill>
                  <a:schemeClr val="tx1"/>
                </a:solidFill>
                <a:latin typeface="Arial" charset="0"/>
                <a:ea typeface="Arial" charset="0"/>
                <a:cs typeface="Arial" charset="0"/>
              </a:rPr>
              <a:t> Ausdehnung</a:t>
            </a:r>
            <a:r>
              <a:rPr lang="de-DE"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16558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8595360" y="4968652"/>
            <a:ext cx="3596640" cy="923330"/>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6000" dirty="0" err="1">
                <a:solidFill>
                  <a:schemeClr val="tx1"/>
                </a:solidFill>
                <a:latin typeface="Arial" charset="0"/>
                <a:ea typeface="Arial" charset="0"/>
                <a:cs typeface="Arial" charset="0"/>
              </a:rPr>
              <a:t>kahoot</a:t>
            </a:r>
            <a:endParaRPr lang="de-DE" sz="6000" dirty="0">
              <a:solidFill>
                <a:schemeClr val="tx1"/>
              </a:solidFill>
              <a:latin typeface="Arial" charset="0"/>
              <a:ea typeface="Arial" charset="0"/>
              <a:cs typeface="Arial" charset="0"/>
            </a:endParaRPr>
          </a:p>
        </p:txBody>
      </p:sp>
      <p:sp>
        <p:nvSpPr>
          <p:cNvPr id="9" name="Textfeld 8"/>
          <p:cNvSpPr txBox="1"/>
          <p:nvPr/>
        </p:nvSpPr>
        <p:spPr>
          <a:xfrm>
            <a:off x="9879106" y="63828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9083060" y="438061"/>
            <a:ext cx="2544240" cy="1421928"/>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Über diese Präsentation gibt es ein </a:t>
            </a:r>
            <a:r>
              <a:rPr lang="de-CH" sz="2400" dirty="0" err="1">
                <a:solidFill>
                  <a:schemeClr val="tx1"/>
                </a:solidFill>
                <a:latin typeface="Arial" charset="0"/>
                <a:ea typeface="Arial" charset="0"/>
                <a:cs typeface="Arial" charset="0"/>
              </a:rPr>
              <a:t>kahoot</a:t>
            </a:r>
            <a:r>
              <a:rPr lang="de-CH" sz="2400" dirty="0">
                <a:solidFill>
                  <a:schemeClr val="tx1"/>
                </a:solidFill>
                <a:latin typeface="Arial" charset="0"/>
                <a:ea typeface="Arial" charset="0"/>
                <a:cs typeface="Arial" charset="0"/>
              </a:rPr>
              <a:t>-Quiz!</a:t>
            </a:r>
            <a:endParaRPr lang="de-DE" sz="2400" dirty="0">
              <a:solidFill>
                <a:schemeClr val="tx1"/>
              </a:solidFill>
              <a:latin typeface="Arial" charset="0"/>
              <a:ea typeface="Arial" charset="0"/>
              <a:cs typeface="Arial" charset="0"/>
            </a:endParaRPr>
          </a:p>
        </p:txBody>
      </p:sp>
      <p:pic>
        <p:nvPicPr>
          <p:cNvPr id="1028" name="Picture 4" descr="Bildergebnis für kah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66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6"/>
          <p:cNvSpPr txBox="1">
            <a:spLocks/>
          </p:cNvSpPr>
          <p:nvPr/>
        </p:nvSpPr>
        <p:spPr>
          <a:xfrm>
            <a:off x="9083060" y="2058640"/>
            <a:ext cx="2544240" cy="2547364"/>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Das Battle startet hier:</a:t>
            </a:r>
          </a:p>
          <a:p>
            <a:pPr marL="0" indent="0">
              <a:buNone/>
            </a:pPr>
            <a:r>
              <a:rPr lang="de-DE" sz="2400" dirty="0">
                <a:solidFill>
                  <a:schemeClr val="tx1"/>
                </a:solidFill>
                <a:latin typeface="Arial" panose="020B0604020202020204" pitchFamily="34" charset="0"/>
                <a:ea typeface="Arial" charset="0"/>
                <a:cs typeface="Arial" panose="020B0604020202020204" pitchFamily="34" charset="0"/>
                <a:hlinkClick r:id="rId4"/>
              </a:rPr>
              <a:t>https://play.kahoot.it/#/k/3e5c8d21-930a-4905-8ac4-d155a53ddb54</a:t>
            </a:r>
            <a:r>
              <a:rPr lang="de-DE" sz="2400" dirty="0">
                <a:solidFill>
                  <a:schemeClr val="tx1"/>
                </a:solidFill>
                <a:latin typeface="Arial" panose="020B0604020202020204" pitchFamily="34" charset="0"/>
                <a:ea typeface="Arial" charset="0"/>
                <a:cs typeface="Arial" panose="020B0604020202020204" pitchFamily="34" charset="0"/>
              </a:rPr>
              <a:t> </a:t>
            </a:r>
          </a:p>
        </p:txBody>
      </p:sp>
    </p:spTree>
    <p:extLst>
      <p:ext uri="{BB962C8B-B14F-4D97-AF65-F5344CB8AC3E}">
        <p14:creationId xmlns:p14="http://schemas.microsoft.com/office/powerpoint/2010/main" val="42293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zweiter weltkrieg polen">
            <a:extLst>
              <a:ext uri="{FF2B5EF4-FFF2-40B4-BE49-F238E27FC236}">
                <a16:creationId xmlns:a16="http://schemas.microsoft.com/office/drawing/2014/main" id="{ABFA24BF-CD3C-458F-B680-B8902AF7F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0" y="4362134"/>
            <a:ext cx="601368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Blitzkrieg gegen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707492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Polen (Sept. 1939)</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6974803" y="796561"/>
            <a:ext cx="458701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Am 1. September 1939 startet Hitler seinen Feldzug und marschiert in </a:t>
            </a:r>
            <a:r>
              <a:rPr lang="de-DE" sz="2400" b="1" dirty="0">
                <a:solidFill>
                  <a:schemeClr val="tx1"/>
                </a:solidFill>
                <a:latin typeface="Arial" charset="0"/>
                <a:ea typeface="Arial" charset="0"/>
                <a:cs typeface="Arial" charset="0"/>
              </a:rPr>
              <a:t>Polen</a:t>
            </a:r>
            <a:r>
              <a:rPr lang="de-DE" sz="2400" dirty="0">
                <a:solidFill>
                  <a:schemeClr val="tx1"/>
                </a:solidFill>
                <a:latin typeface="Arial" charset="0"/>
                <a:ea typeface="Arial" charset="0"/>
                <a:cs typeface="Arial" charset="0"/>
              </a:rPr>
              <a:t> ein.</a:t>
            </a:r>
          </a:p>
        </p:txBody>
      </p:sp>
      <p:sp>
        <p:nvSpPr>
          <p:cNvPr id="10" name="Inhaltsplatzhalter 6">
            <a:extLst>
              <a:ext uri="{FF2B5EF4-FFF2-40B4-BE49-F238E27FC236}">
                <a16:creationId xmlns:a16="http://schemas.microsoft.com/office/drawing/2014/main" id="{C5F26ECD-F0A2-428F-AD6B-FD4D3C08B4AD}"/>
              </a:ext>
            </a:extLst>
          </p:cNvPr>
          <p:cNvSpPr txBox="1">
            <a:spLocks/>
          </p:cNvSpPr>
          <p:nvPr/>
        </p:nvSpPr>
        <p:spPr>
          <a:xfrm>
            <a:off x="6974803" y="2133152"/>
            <a:ext cx="4587012"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Frankreich und </a:t>
            </a:r>
            <a:r>
              <a:rPr lang="de-DE" sz="2400" dirty="0" err="1">
                <a:solidFill>
                  <a:schemeClr val="tx1"/>
                </a:solidFill>
                <a:latin typeface="Arial" charset="0"/>
                <a:ea typeface="Arial" charset="0"/>
                <a:cs typeface="Arial" charset="0"/>
              </a:rPr>
              <a:t>Grossbritannien</a:t>
            </a:r>
            <a:r>
              <a:rPr lang="de-DE" sz="2400" dirty="0">
                <a:solidFill>
                  <a:schemeClr val="tx1"/>
                </a:solidFill>
                <a:latin typeface="Arial" charset="0"/>
                <a:ea typeface="Arial" charset="0"/>
                <a:cs typeface="Arial" charset="0"/>
              </a:rPr>
              <a:t> reagieren mit der </a:t>
            </a:r>
            <a:r>
              <a:rPr lang="de-DE" sz="2400" b="1" dirty="0">
                <a:solidFill>
                  <a:schemeClr val="tx1"/>
                </a:solidFill>
                <a:latin typeface="Arial" charset="0"/>
                <a:ea typeface="Arial" charset="0"/>
                <a:cs typeface="Arial" charset="0"/>
              </a:rPr>
              <a:t>Kriegserklärung</a:t>
            </a:r>
            <a:r>
              <a:rPr lang="de-DE" sz="2400" dirty="0">
                <a:solidFill>
                  <a:schemeClr val="tx1"/>
                </a:solidFill>
                <a:latin typeface="Arial" charset="0"/>
                <a:ea typeface="Arial" charset="0"/>
                <a:cs typeface="Arial" charset="0"/>
              </a:rPr>
              <a:t> an das Deutsche Reich.</a:t>
            </a:r>
          </a:p>
        </p:txBody>
      </p:sp>
      <p:sp>
        <p:nvSpPr>
          <p:cNvPr id="13" name="Inhaltsplatzhalter 6">
            <a:extLst>
              <a:ext uri="{FF2B5EF4-FFF2-40B4-BE49-F238E27FC236}">
                <a16:creationId xmlns:a16="http://schemas.microsoft.com/office/drawing/2014/main" id="{4D932E6F-9629-40AF-90F0-57D70BC58CC5}"/>
              </a:ext>
            </a:extLst>
          </p:cNvPr>
          <p:cNvSpPr txBox="1">
            <a:spLocks/>
          </p:cNvSpPr>
          <p:nvPr/>
        </p:nvSpPr>
        <p:spPr>
          <a:xfrm>
            <a:off x="6974803" y="3802142"/>
            <a:ext cx="458701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Damit beginnt der </a:t>
            </a:r>
            <a:r>
              <a:rPr lang="de-DE" sz="2400" b="1" dirty="0">
                <a:solidFill>
                  <a:schemeClr val="tx1"/>
                </a:solidFill>
                <a:latin typeface="Arial" charset="0"/>
                <a:ea typeface="Arial" charset="0"/>
                <a:cs typeface="Arial" charset="0"/>
              </a:rPr>
              <a:t>Zweite Weltkrieg</a:t>
            </a:r>
            <a:r>
              <a:rPr lang="de-DE" sz="24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2123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ildergebnis für polen germany">
            <a:extLst>
              <a:ext uri="{FF2B5EF4-FFF2-40B4-BE49-F238E27FC236}">
                <a16:creationId xmlns:a16="http://schemas.microsoft.com/office/drawing/2014/main" id="{9E2D5273-A254-4702-8184-AC17C3ED6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0"/>
            <a:ext cx="5168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0" y="4362134"/>
            <a:ext cx="601368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Blitzkrieg gegen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26003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Polen</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579846" y="773813"/>
            <a:ext cx="5433836"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Deutschen gewinnen den Krieg gegen </a:t>
            </a:r>
            <a:r>
              <a:rPr lang="de-DE" sz="2400" b="1" dirty="0">
                <a:solidFill>
                  <a:schemeClr val="tx1"/>
                </a:solidFill>
                <a:latin typeface="Arial" charset="0"/>
                <a:ea typeface="Arial" charset="0"/>
                <a:cs typeface="Arial" charset="0"/>
              </a:rPr>
              <a:t>Polen</a:t>
            </a:r>
            <a:r>
              <a:rPr lang="de-DE" sz="2400" dirty="0">
                <a:solidFill>
                  <a:schemeClr val="tx1"/>
                </a:solidFill>
                <a:latin typeface="Arial" charset="0"/>
                <a:ea typeface="Arial" charset="0"/>
                <a:cs typeface="Arial" charset="0"/>
              </a:rPr>
              <a:t> im September 1939 innerhalb von vier Wochen, da sie rüstungstechnisch überlegen sind.</a:t>
            </a:r>
          </a:p>
        </p:txBody>
      </p:sp>
      <p:sp>
        <p:nvSpPr>
          <p:cNvPr id="10" name="Inhaltsplatzhalter 6">
            <a:extLst>
              <a:ext uri="{FF2B5EF4-FFF2-40B4-BE49-F238E27FC236}">
                <a16:creationId xmlns:a16="http://schemas.microsoft.com/office/drawing/2014/main" id="{C5F26ECD-F0A2-428F-AD6B-FD4D3C08B4AD}"/>
              </a:ext>
            </a:extLst>
          </p:cNvPr>
          <p:cNvSpPr txBox="1">
            <a:spLocks/>
          </p:cNvSpPr>
          <p:nvPr/>
        </p:nvSpPr>
        <p:spPr>
          <a:xfrm>
            <a:off x="579846" y="2508129"/>
            <a:ext cx="5433836"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Deutschland und die Sowjetunion teilen Polen unter sich auf.</a:t>
            </a:r>
          </a:p>
        </p:txBody>
      </p:sp>
    </p:spTree>
    <p:extLst>
      <p:ext uri="{BB962C8B-B14F-4D97-AF65-F5344CB8AC3E}">
        <p14:creationId xmlns:p14="http://schemas.microsoft.com/office/powerpoint/2010/main" val="23782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0" y="4362134"/>
            <a:ext cx="555981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Attentat gegen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270315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Hitler</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579845" y="773813"/>
            <a:ext cx="586767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Zum Jubiläumsakt seines gescheiterten </a:t>
            </a:r>
            <a:r>
              <a:rPr lang="de-CH" sz="2400" dirty="0" err="1">
                <a:solidFill>
                  <a:schemeClr val="tx1"/>
                </a:solidFill>
                <a:latin typeface="Arial" charset="0"/>
                <a:ea typeface="Arial" charset="0"/>
                <a:cs typeface="Arial" charset="0"/>
              </a:rPr>
              <a:t>Bürgerbräu</a:t>
            </a:r>
            <a:r>
              <a:rPr lang="de-CH" sz="2400" dirty="0">
                <a:solidFill>
                  <a:schemeClr val="tx1"/>
                </a:solidFill>
                <a:latin typeface="Arial" charset="0"/>
                <a:ea typeface="Arial" charset="0"/>
                <a:cs typeface="Arial" charset="0"/>
              </a:rPr>
              <a:t>-Putsches (1923) spricht der Führer am 8. November 1939 wie immer in </a:t>
            </a:r>
            <a:r>
              <a:rPr lang="de-CH" sz="2400" b="1" dirty="0">
                <a:solidFill>
                  <a:schemeClr val="tx1"/>
                </a:solidFill>
                <a:latin typeface="Arial" charset="0"/>
                <a:ea typeface="Arial" charset="0"/>
                <a:cs typeface="Arial" charset="0"/>
              </a:rPr>
              <a:t>München</a:t>
            </a:r>
            <a:r>
              <a:rPr lang="de-CH" sz="2400" dirty="0">
                <a:solidFill>
                  <a:schemeClr val="tx1"/>
                </a:solidFill>
                <a:latin typeface="Arial" charset="0"/>
                <a:ea typeface="Arial" charset="0"/>
                <a:cs typeface="Arial" charset="0"/>
              </a:rPr>
              <a:t> zu seinen Getreuen. </a:t>
            </a:r>
          </a:p>
        </p:txBody>
      </p:sp>
      <p:sp>
        <p:nvSpPr>
          <p:cNvPr id="10" name="Inhaltsplatzhalter 6">
            <a:extLst>
              <a:ext uri="{FF2B5EF4-FFF2-40B4-BE49-F238E27FC236}">
                <a16:creationId xmlns:a16="http://schemas.microsoft.com/office/drawing/2014/main" id="{C5F26ECD-F0A2-428F-AD6B-FD4D3C08B4AD}"/>
              </a:ext>
            </a:extLst>
          </p:cNvPr>
          <p:cNvSpPr txBox="1">
            <a:spLocks/>
          </p:cNvSpPr>
          <p:nvPr/>
        </p:nvSpPr>
        <p:spPr>
          <a:xfrm>
            <a:off x="579846" y="2468082"/>
            <a:ext cx="5867674"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Bei diesem Anlass soll er getötet werden.</a:t>
            </a:r>
          </a:p>
        </p:txBody>
      </p:sp>
      <p:pic>
        <p:nvPicPr>
          <p:cNvPr id="5122" name="Picture 2" descr="Bildergebnis für bombe">
            <a:extLst>
              <a:ext uri="{FF2B5EF4-FFF2-40B4-BE49-F238E27FC236}">
                <a16:creationId xmlns:a16="http://schemas.microsoft.com/office/drawing/2014/main" id="{4301229A-5242-460B-900B-A5A79EF3F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688" y="1538009"/>
            <a:ext cx="5502312" cy="4802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41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0" y="4362134"/>
            <a:ext cx="555981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Attentat gegen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270315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Hitler</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a:extLst>
              <a:ext uri="{FF2B5EF4-FFF2-40B4-BE49-F238E27FC236}">
                <a16:creationId xmlns:a16="http://schemas.microsoft.com/office/drawing/2014/main" id="{B2D689A9-6152-4B28-8FE0-DFE17347601B}"/>
              </a:ext>
            </a:extLst>
          </p:cNvPr>
          <p:cNvSpPr txBox="1">
            <a:spLocks/>
          </p:cNvSpPr>
          <p:nvPr/>
        </p:nvSpPr>
        <p:spPr>
          <a:xfrm>
            <a:off x="579845" y="600277"/>
            <a:ext cx="586767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Der begabte Tüftler </a:t>
            </a:r>
            <a:r>
              <a:rPr lang="de-CH" sz="2400" b="1" dirty="0">
                <a:solidFill>
                  <a:schemeClr val="tx1"/>
                </a:solidFill>
                <a:latin typeface="Arial" charset="0"/>
                <a:ea typeface="Arial" charset="0"/>
                <a:cs typeface="Arial" charset="0"/>
              </a:rPr>
              <a:t>Georg Elser </a:t>
            </a:r>
            <a:r>
              <a:rPr lang="de-CH" sz="2400" dirty="0">
                <a:solidFill>
                  <a:schemeClr val="tx1"/>
                </a:solidFill>
                <a:latin typeface="Arial" charset="0"/>
                <a:ea typeface="Arial" charset="0"/>
                <a:cs typeface="Arial" charset="0"/>
              </a:rPr>
              <a:t>hat in monatelangen Vorbereitungen im Pfeiler, an dem Hitler bei seiner Rede stehen wird, eine </a:t>
            </a:r>
            <a:r>
              <a:rPr lang="de-CH" sz="2400" b="1" dirty="0">
                <a:solidFill>
                  <a:schemeClr val="tx1"/>
                </a:solidFill>
                <a:latin typeface="Arial" charset="0"/>
                <a:ea typeface="Arial" charset="0"/>
                <a:cs typeface="Arial" charset="0"/>
              </a:rPr>
              <a:t>Bombe</a:t>
            </a:r>
            <a:r>
              <a:rPr lang="de-CH" sz="2400" dirty="0">
                <a:solidFill>
                  <a:schemeClr val="tx1"/>
                </a:solidFill>
                <a:latin typeface="Arial" charset="0"/>
                <a:ea typeface="Arial" charset="0"/>
                <a:cs typeface="Arial" charset="0"/>
              </a:rPr>
              <a:t> eingebaut.</a:t>
            </a:r>
          </a:p>
        </p:txBody>
      </p:sp>
      <p:sp>
        <p:nvSpPr>
          <p:cNvPr id="10" name="Inhaltsplatzhalter 6">
            <a:extLst>
              <a:ext uri="{FF2B5EF4-FFF2-40B4-BE49-F238E27FC236}">
                <a16:creationId xmlns:a16="http://schemas.microsoft.com/office/drawing/2014/main" id="{C5F26ECD-F0A2-428F-AD6B-FD4D3C08B4AD}"/>
              </a:ext>
            </a:extLst>
          </p:cNvPr>
          <p:cNvSpPr txBox="1">
            <a:spLocks/>
          </p:cNvSpPr>
          <p:nvPr/>
        </p:nvSpPr>
        <p:spPr>
          <a:xfrm>
            <a:off x="579846" y="2241151"/>
            <a:ext cx="586767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Elser hat extra seinen Beruf aufgegeben und in einer Kiesgrube angeheuert, um so an </a:t>
            </a:r>
            <a:r>
              <a:rPr lang="de-DE" sz="2400" b="1" dirty="0">
                <a:solidFill>
                  <a:schemeClr val="tx1"/>
                </a:solidFill>
                <a:latin typeface="Arial" charset="0"/>
                <a:ea typeface="Arial" charset="0"/>
                <a:cs typeface="Arial" charset="0"/>
              </a:rPr>
              <a:t>Sprengstoff</a:t>
            </a:r>
            <a:r>
              <a:rPr lang="de-DE" sz="2400" dirty="0">
                <a:solidFill>
                  <a:schemeClr val="tx1"/>
                </a:solidFill>
                <a:latin typeface="Arial" charset="0"/>
                <a:ea typeface="Arial" charset="0"/>
                <a:cs typeface="Arial" charset="0"/>
              </a:rPr>
              <a:t> zu kommen.</a:t>
            </a:r>
          </a:p>
        </p:txBody>
      </p:sp>
      <p:pic>
        <p:nvPicPr>
          <p:cNvPr id="7170" name="Picture 2" descr="Bildergebnis für georg elser">
            <a:extLst>
              <a:ext uri="{FF2B5EF4-FFF2-40B4-BE49-F238E27FC236}">
                <a16:creationId xmlns:a16="http://schemas.microsoft.com/office/drawing/2014/main" id="{DDB175DC-8E9E-422C-9230-10229BCD5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7797" y="476146"/>
            <a:ext cx="4057650" cy="57054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27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georg elser">
            <a:extLst>
              <a:ext uri="{FF2B5EF4-FFF2-40B4-BE49-F238E27FC236}">
                <a16:creationId xmlns:a16="http://schemas.microsoft.com/office/drawing/2014/main" id="{EFFC3FD6-100F-4C43-8E98-C5984B082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587" y="0"/>
            <a:ext cx="457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Inhaltsplatzhalter 6"/>
          <p:cNvSpPr txBox="1">
            <a:spLocks/>
          </p:cNvSpPr>
          <p:nvPr/>
        </p:nvSpPr>
        <p:spPr>
          <a:xfrm>
            <a:off x="0" y="4362134"/>
            <a:ext cx="555981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Attentat gegen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270315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Hitler</a:t>
            </a:r>
            <a:endParaRPr lang="de-CH" altLang="de-DE" sz="6000" dirty="0">
              <a:solidFill>
                <a:schemeClr val="tx1"/>
              </a:solidFill>
              <a:latin typeface="Arial" charset="0"/>
              <a:cs typeface="Arial" charset="0"/>
            </a:endParaRPr>
          </a:p>
        </p:txBody>
      </p:sp>
      <p:sp>
        <p:nvSpPr>
          <p:cNvPr id="6" name="Textfeld 5">
            <a:extLst>
              <a:ext uri="{FF2B5EF4-FFF2-40B4-BE49-F238E27FC236}">
                <a16:creationId xmlns:a16="http://schemas.microsoft.com/office/drawing/2014/main" id="{0FBD9F77-BC42-4869-BBBF-C501CF7927E3}"/>
              </a:ext>
            </a:extLst>
          </p:cNvPr>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C5F26ECD-F0A2-428F-AD6B-FD4D3C08B4AD}"/>
              </a:ext>
            </a:extLst>
          </p:cNvPr>
          <p:cNvSpPr txBox="1">
            <a:spLocks/>
          </p:cNvSpPr>
          <p:nvPr/>
        </p:nvSpPr>
        <p:spPr>
          <a:xfrm>
            <a:off x="703008" y="529146"/>
            <a:ext cx="628211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Weil aber Hitlers geplanter Rückflug nach Berlin ausfällt und er stattdessen einen </a:t>
            </a:r>
            <a:r>
              <a:rPr lang="de-CH" sz="2400" b="1" dirty="0">
                <a:solidFill>
                  <a:schemeClr val="tx1"/>
                </a:solidFill>
                <a:latin typeface="Arial" charset="0"/>
                <a:ea typeface="Arial" charset="0"/>
                <a:cs typeface="Arial" charset="0"/>
              </a:rPr>
              <a:t>Sonderzug</a:t>
            </a:r>
            <a:r>
              <a:rPr lang="de-CH" sz="2400" dirty="0">
                <a:solidFill>
                  <a:schemeClr val="tx1"/>
                </a:solidFill>
                <a:latin typeface="Arial" charset="0"/>
                <a:ea typeface="Arial" charset="0"/>
                <a:cs typeface="Arial" charset="0"/>
              </a:rPr>
              <a:t> nimmt, verlässt er das Gebäude vor der Explosion der Zeitbombe.</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2E8BA35E-91A6-4C8F-9B24-425896658031}"/>
              </a:ext>
            </a:extLst>
          </p:cNvPr>
          <p:cNvSpPr txBox="1">
            <a:spLocks/>
          </p:cNvSpPr>
          <p:nvPr/>
        </p:nvSpPr>
        <p:spPr>
          <a:xfrm>
            <a:off x="703007" y="2170020"/>
            <a:ext cx="628212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Elser wird an der Grenze zur Schweiz </a:t>
            </a:r>
            <a:r>
              <a:rPr lang="de-CH" sz="2400" b="1" dirty="0">
                <a:solidFill>
                  <a:schemeClr val="tx1"/>
                </a:solidFill>
                <a:latin typeface="Arial" charset="0"/>
                <a:ea typeface="Arial" charset="0"/>
                <a:cs typeface="Arial" charset="0"/>
              </a:rPr>
              <a:t>festgenommen</a:t>
            </a:r>
            <a:r>
              <a:rPr lang="de-CH" sz="2400" dirty="0">
                <a:solidFill>
                  <a:schemeClr val="tx1"/>
                </a:solidFill>
                <a:latin typeface="Arial" charset="0"/>
                <a:ea typeface="Arial" charset="0"/>
                <a:cs typeface="Arial" charset="0"/>
              </a:rPr>
              <a:t> und 1945 schliesslich im Konzentrationslager Dachau </a:t>
            </a:r>
            <a:r>
              <a:rPr lang="de-CH" sz="2400" b="1" dirty="0">
                <a:solidFill>
                  <a:schemeClr val="tx1"/>
                </a:solidFill>
                <a:latin typeface="Arial" charset="0"/>
                <a:ea typeface="Arial" charset="0"/>
                <a:cs typeface="Arial" charset="0"/>
              </a:rPr>
              <a:t>erschossen</a:t>
            </a:r>
            <a:r>
              <a:rPr lang="de-CH" sz="2400" dirty="0">
                <a:solidFill>
                  <a:schemeClr val="tx1"/>
                </a:solidFill>
                <a:latin typeface="Arial" charset="0"/>
                <a:ea typeface="Arial" charset="0"/>
                <a:cs typeface="Arial" charset="0"/>
              </a:rPr>
              <a:t>. </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835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4692</Words>
  <Application>Microsoft Office PowerPoint</Application>
  <PresentationFormat>Breitbild</PresentationFormat>
  <Paragraphs>523</Paragraphs>
  <Slides>42</Slides>
  <Notes>42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42</vt:i4>
      </vt:variant>
    </vt:vector>
  </HeadingPairs>
  <TitlesOfParts>
    <vt:vector size="48" baseType="lpstr">
      <vt:lpstr>Arial</vt:lpstr>
      <vt:lpstr>Arial Black</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Geschichte</dc:title>
  <dc:creator>Selina Tuchschmid</dc:creator>
  <cp:lastModifiedBy>Selina Tuchschmid</cp:lastModifiedBy>
  <cp:revision>945</cp:revision>
  <dcterms:created xsi:type="dcterms:W3CDTF">2016-12-23T14:34:29Z</dcterms:created>
  <dcterms:modified xsi:type="dcterms:W3CDTF">2017-11-10T13:35:11Z</dcterms:modified>
</cp:coreProperties>
</file>